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Proxima Nova"/>
      <p:regular r:id="rId69"/>
      <p:bold r:id="rId70"/>
      <p:italic r:id="rId71"/>
      <p:boldItalic r:id="rId72"/>
    </p:embeddedFont>
    <p:embeddedFont>
      <p:font typeface="Roboto"/>
      <p:regular r:id="rId73"/>
      <p:bold r:id="rId74"/>
      <p:italic r:id="rId75"/>
      <p:boldItalic r:id="rId76"/>
    </p:embeddedFont>
    <p:embeddedFont>
      <p:font typeface="Alfa Slab One"/>
      <p:regular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8" roundtripDataSignature="AMtx7mhIz436oEgITXXDcxBGvP6F+lwD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regular.fntdata"/><Relationship Id="rId72" Type="http://schemas.openxmlformats.org/officeDocument/2006/relationships/font" Target="fonts/ProximaNova-boldItalic.fntdata"/><Relationship Id="rId31" Type="http://schemas.openxmlformats.org/officeDocument/2006/relationships/slide" Target="slides/slide26.xml"/><Relationship Id="rId75" Type="http://schemas.openxmlformats.org/officeDocument/2006/relationships/font" Target="fonts/Roboto-italic.fntdata"/><Relationship Id="rId30" Type="http://schemas.openxmlformats.org/officeDocument/2006/relationships/slide" Target="slides/slide25.xml"/><Relationship Id="rId74" Type="http://schemas.openxmlformats.org/officeDocument/2006/relationships/font" Target="fonts/Roboto-bold.fntdata"/><Relationship Id="rId33" Type="http://schemas.openxmlformats.org/officeDocument/2006/relationships/slide" Target="slides/slide28.xml"/><Relationship Id="rId77" Type="http://schemas.openxmlformats.org/officeDocument/2006/relationships/font" Target="fonts/AlfaSlabOne-regular.fntdata"/><Relationship Id="rId32" Type="http://schemas.openxmlformats.org/officeDocument/2006/relationships/slide" Target="slides/slide27.xml"/><Relationship Id="rId76" Type="http://schemas.openxmlformats.org/officeDocument/2006/relationships/font" Target="fonts/Roboto-boldItalic.fntdata"/><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7faa3a2b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37faa3a2b3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7faa3a2b3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37faa3a2b31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65"/>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65"/>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2" name="Google Shape;12;p65"/>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74"/>
          <p:cNvSpPr txBox="1"/>
          <p:nvPr>
            <p:ph hasCustomPrompt="1" type="title"/>
          </p:nvPr>
        </p:nvSpPr>
        <p:spPr>
          <a:xfrm>
            <a:off x="311700" y="1167925"/>
            <a:ext cx="8520600" cy="1980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48" name="Google Shape;48;p74"/>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 name="Google Shape;16;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 name="Google Shape;17;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sp>
        <p:nvSpPr>
          <p:cNvPr id="19" name="Google Shape;19;p67"/>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20" name="Google Shape;20;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6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6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0"/>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0"/>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71"/>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5" name="Google Shape;35;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72"/>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 name="Google Shape;38;p7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72"/>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0" name="Google Shape;40;p72"/>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2" name="Google Shape;42;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73"/>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7" name="Google Shape;7;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8" name="Google Shape;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eniun.com/inspiracion-diseno-web-recursos-imprescindibl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es.pinterest.com/eniun_es/evolucion-de-los-logotipo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eb.archive.org/web/19981202230410/http://www.google.com/" TargetMode="External"/><Relationship Id="rId4" Type="http://schemas.openxmlformats.org/officeDocument/2006/relationships/hyperlink" Target="https://web.archive.org/web/19981207003841/http://www.marca.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es.wikipedia.org/wiki/Miga_de_pan_(inform%C3%A1tic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es.pinterest.com/eniun_es/elementos-de-una-interfaz-we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es.pinterest.com/eniun_es/guias-de-estil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w3.org/History/19921103-hypertext/hypertext/WWW/MarkUp/Tags.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7.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www.figma.com/community/file/1262521864453665328/%F0%9F%8E%A8-Design-System-%7C-Gu%C3%ADa-de-estilo" TargetMode="Externa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www.eniun.com/usabilidad-diseno-aplicaciones-reglas-principio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www.eniun.com/usabilidad-diseno-aplicaciones-reglas-principio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www.eniun.com/tutorial-figm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
              <a:t>Unidad 1:</a:t>
            </a:r>
            <a:endParaRPr/>
          </a:p>
          <a:p>
            <a:pPr indent="0" lvl="0" marL="0" rtl="0" algn="ctr">
              <a:lnSpc>
                <a:spcPct val="100000"/>
              </a:lnSpc>
              <a:spcBef>
                <a:spcPts val="0"/>
              </a:spcBef>
              <a:spcAft>
                <a:spcPts val="0"/>
              </a:spcAft>
              <a:buSzPct val="111111"/>
              <a:buNone/>
            </a:pPr>
            <a:r>
              <a:rPr lang="es"/>
              <a:t>Introducción al diseño de interfaces</a:t>
            </a:r>
            <a:endParaRPr/>
          </a:p>
        </p:txBody>
      </p:sp>
      <p:sp>
        <p:nvSpPr>
          <p:cNvPr id="57" name="Google Shape;57;p1"/>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SzPct val="108108"/>
              <a:buNone/>
            </a:pPr>
            <a:r>
              <a:rPr lang="es"/>
              <a:t>2º Desarrollo de Aplicaciones Web</a:t>
            </a:r>
            <a:endParaRPr/>
          </a:p>
          <a:p>
            <a:pPr indent="0" lvl="0" marL="0" rtl="0" algn="ctr">
              <a:lnSpc>
                <a:spcPct val="100000"/>
              </a:lnSpc>
              <a:spcBef>
                <a:spcPts val="0"/>
              </a:spcBef>
              <a:spcAft>
                <a:spcPts val="0"/>
              </a:spcAft>
              <a:buSzPct val="108108"/>
              <a:buNone/>
            </a:pPr>
            <a:r>
              <a:rPr lang="es"/>
              <a:t>Juana Rodríguez García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1.1. El diseño web en la actualidad</a:t>
            </a:r>
            <a:endParaRPr/>
          </a:p>
          <a:p>
            <a:pPr indent="0" lvl="0" marL="0" rtl="0" algn="l">
              <a:lnSpc>
                <a:spcPct val="100000"/>
              </a:lnSpc>
              <a:spcBef>
                <a:spcPts val="0"/>
              </a:spcBef>
              <a:spcAft>
                <a:spcPts val="0"/>
              </a:spcAft>
              <a:buSzPct val="111111"/>
              <a:buNone/>
            </a:pPr>
            <a:r>
              <a:rPr lang="es"/>
              <a:t>1.1.5. Neomorfismo</a:t>
            </a:r>
            <a:endParaRPr/>
          </a:p>
        </p:txBody>
      </p:sp>
      <p:sp>
        <p:nvSpPr>
          <p:cNvPr id="115" name="Google Shape;115;p11"/>
          <p:cNvSpPr txBox="1"/>
          <p:nvPr>
            <p:ph idx="1" type="body"/>
          </p:nvPr>
        </p:nvSpPr>
        <p:spPr>
          <a:xfrm>
            <a:off x="311700" y="1444950"/>
            <a:ext cx="3728700" cy="3047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El neomorfismo es una tendencia de diseño emergente que combina sombras y luces para crear un efecto de profundidad en los elementos de la interfaz de usuario.</a:t>
            </a:r>
            <a:endParaRPr/>
          </a:p>
        </p:txBody>
      </p:sp>
      <p:pic>
        <p:nvPicPr>
          <p:cNvPr id="116" name="Google Shape;116;p11"/>
          <p:cNvPicPr preferRelativeResize="0"/>
          <p:nvPr/>
        </p:nvPicPr>
        <p:blipFill rotWithShape="1">
          <a:blip r:embed="rId3">
            <a:alphaModFix/>
          </a:blip>
          <a:srcRect b="0" l="0" r="0" t="0"/>
          <a:stretch/>
        </p:blipFill>
        <p:spPr>
          <a:xfrm>
            <a:off x="4316975" y="1333425"/>
            <a:ext cx="4313900" cy="323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1.1. El diseño web en la actualidad</a:t>
            </a:r>
            <a:endParaRPr/>
          </a:p>
          <a:p>
            <a:pPr indent="0" lvl="0" marL="0" rtl="0" algn="l">
              <a:lnSpc>
                <a:spcPct val="100000"/>
              </a:lnSpc>
              <a:spcBef>
                <a:spcPts val="0"/>
              </a:spcBef>
              <a:spcAft>
                <a:spcPts val="0"/>
              </a:spcAft>
              <a:buSzPct val="111111"/>
              <a:buNone/>
            </a:pPr>
            <a:r>
              <a:rPr lang="es"/>
              <a:t>1.1.6. Degradados eléctricos y vibrantes</a:t>
            </a:r>
            <a:endParaRPr/>
          </a:p>
        </p:txBody>
      </p:sp>
      <p:sp>
        <p:nvSpPr>
          <p:cNvPr id="122" name="Google Shape;122;p12"/>
          <p:cNvSpPr txBox="1"/>
          <p:nvPr>
            <p:ph idx="1" type="body"/>
          </p:nvPr>
        </p:nvSpPr>
        <p:spPr>
          <a:xfrm>
            <a:off x="399425" y="1505800"/>
            <a:ext cx="4839300" cy="34410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s"/>
              <a:t>Los degradados coloridos, eléctricos y vibrantes son una tendencia en el diseño web. </a:t>
            </a:r>
            <a:endParaRPr/>
          </a:p>
          <a:p>
            <a:pPr indent="-342900" lvl="0" marL="457200" rtl="0" algn="l">
              <a:lnSpc>
                <a:spcPct val="115000"/>
              </a:lnSpc>
              <a:spcBef>
                <a:spcPts val="0"/>
              </a:spcBef>
              <a:spcAft>
                <a:spcPts val="0"/>
              </a:spcAft>
              <a:buSzPts val="1800"/>
              <a:buChar char="●"/>
            </a:pPr>
            <a:r>
              <a:rPr lang="es"/>
              <a:t>Esta técnica, que ha estado en auge desde 2019, sigue siendo popular hoy en día y se ha convertido en una fuente de inspiración para muchos diseñadores. </a:t>
            </a:r>
            <a:endParaRPr/>
          </a:p>
          <a:p>
            <a:pPr indent="-342900" lvl="0" marL="457200" rtl="0" algn="l">
              <a:lnSpc>
                <a:spcPct val="115000"/>
              </a:lnSpc>
              <a:spcBef>
                <a:spcPts val="0"/>
              </a:spcBef>
              <a:spcAft>
                <a:spcPts val="0"/>
              </a:spcAft>
              <a:buSzPts val="1800"/>
              <a:buChar char="●"/>
            </a:pPr>
            <a:r>
              <a:rPr lang="es"/>
              <a:t>Los degradados añaden un </a:t>
            </a:r>
            <a:r>
              <a:rPr b="1" lang="es"/>
              <a:t>toque moderno y actual </a:t>
            </a:r>
            <a:r>
              <a:rPr lang="es"/>
              <a:t>a los diseños y pueden tener un gran impacto en los consumidores.</a:t>
            </a:r>
            <a:endParaRPr/>
          </a:p>
        </p:txBody>
      </p:sp>
      <p:pic>
        <p:nvPicPr>
          <p:cNvPr descr="inspiración web 11 gradientes 1" id="123" name="Google Shape;123;p12"/>
          <p:cNvPicPr preferRelativeResize="0"/>
          <p:nvPr/>
        </p:nvPicPr>
        <p:blipFill rotWithShape="1">
          <a:blip r:embed="rId3">
            <a:alphaModFix/>
          </a:blip>
          <a:srcRect b="0" l="0" r="0" t="0"/>
          <a:stretch/>
        </p:blipFill>
        <p:spPr>
          <a:xfrm>
            <a:off x="5238725" y="1682925"/>
            <a:ext cx="3529551" cy="2258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1.1. El diseño web en la actualidad</a:t>
            </a:r>
            <a:endParaRPr/>
          </a:p>
          <a:p>
            <a:pPr indent="0" lvl="0" marL="0" rtl="0" algn="l">
              <a:lnSpc>
                <a:spcPct val="100000"/>
              </a:lnSpc>
              <a:spcBef>
                <a:spcPts val="0"/>
              </a:spcBef>
              <a:spcAft>
                <a:spcPts val="0"/>
              </a:spcAft>
              <a:buSzPct val="111111"/>
              <a:buNone/>
            </a:pPr>
            <a:r>
              <a:rPr lang="es"/>
              <a:t>1.1.7. Títulos e imágenes de gran tamaño</a:t>
            </a:r>
            <a:endParaRPr/>
          </a:p>
        </p:txBody>
      </p:sp>
      <p:sp>
        <p:nvSpPr>
          <p:cNvPr id="129" name="Google Shape;129;p13"/>
          <p:cNvSpPr txBox="1"/>
          <p:nvPr>
            <p:ph idx="1" type="body"/>
          </p:nvPr>
        </p:nvSpPr>
        <p:spPr>
          <a:xfrm>
            <a:off x="311700" y="1521150"/>
            <a:ext cx="8520600" cy="3047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Esta técnica puede ser especialmente útil para destacar un apartado por encima del resto de elementos del sitio y </a:t>
            </a:r>
            <a:r>
              <a:rPr b="1" lang="es" sz="2900"/>
              <a:t>captar rápidamente</a:t>
            </a:r>
            <a:r>
              <a:rPr lang="es"/>
              <a:t> la atención de la audiencia. </a:t>
            </a:r>
            <a:endParaRPr/>
          </a:p>
          <a:p>
            <a:pPr indent="-342900" lvl="0" marL="457200" rtl="0" algn="l">
              <a:lnSpc>
                <a:spcPct val="115000"/>
              </a:lnSpc>
              <a:spcBef>
                <a:spcPts val="0"/>
              </a:spcBef>
              <a:spcAft>
                <a:spcPts val="0"/>
              </a:spcAft>
              <a:buSzPts val="1800"/>
              <a:buChar char="●"/>
            </a:pPr>
            <a:r>
              <a:rPr lang="es"/>
              <a:t>Además, esta tendencia también puede combinarse con otros recursos interesantes, como el </a:t>
            </a:r>
            <a:r>
              <a:rPr b="1" lang="es"/>
              <a:t>uso de tipografías interactivas</a:t>
            </a:r>
            <a:r>
              <a:rPr lang="es"/>
              <a:t> que se transforman con la interacción del usuario.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1.2. Inspiración para el diseño web</a:t>
            </a:r>
            <a:endParaRPr/>
          </a:p>
        </p:txBody>
      </p:sp>
      <p:sp>
        <p:nvSpPr>
          <p:cNvPr id="135" name="Google Shape;135;p14"/>
          <p:cNvSpPr txBox="1"/>
          <p:nvPr>
            <p:ph idx="1" type="body"/>
          </p:nvPr>
        </p:nvSpPr>
        <p:spPr>
          <a:xfrm>
            <a:off x="311700" y="1521150"/>
            <a:ext cx="8520600" cy="304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A la hora de encontrar inspiración y trabajar la creatividad, es muy útil ver ejemplos de diseños web profesionales y conocer las últimas tendencias. Para conseguir este objetivo hemos seleccionado las páginas web más interesantes para estar al día de las últimas noticias y novedades del sector del diseño web:</a:t>
            </a:r>
            <a:endParaRPr/>
          </a:p>
          <a:p>
            <a:pPr indent="0" lvl="0" marL="0" rtl="0" algn="l">
              <a:lnSpc>
                <a:spcPct val="115000"/>
              </a:lnSpc>
              <a:spcBef>
                <a:spcPts val="1200"/>
              </a:spcBef>
              <a:spcAft>
                <a:spcPts val="1200"/>
              </a:spcAft>
              <a:buSzPts val="1800"/>
              <a:buNone/>
            </a:pPr>
            <a:r>
              <a:rPr lang="es" u="sng">
                <a:solidFill>
                  <a:schemeClr val="hlink"/>
                </a:solidFill>
                <a:hlinkClick r:id="rId3"/>
              </a:rPr>
              <a:t>https://www.eniun.com/inspiracion-diseno-web-recursos-imprescindibles/</a:t>
            </a:r>
            <a:r>
              <a:rPr lang="es"/>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1.3. Evolución del diseño de los logotipos</a:t>
            </a:r>
            <a:endParaRPr/>
          </a:p>
        </p:txBody>
      </p:sp>
      <p:sp>
        <p:nvSpPr>
          <p:cNvPr id="141" name="Google Shape;141;p15"/>
          <p:cNvSpPr txBox="1"/>
          <p:nvPr>
            <p:ph idx="1" type="body"/>
          </p:nvPr>
        </p:nvSpPr>
        <p:spPr>
          <a:xfrm>
            <a:off x="311700" y="1521150"/>
            <a:ext cx="8520600" cy="304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u="sng">
                <a:solidFill>
                  <a:schemeClr val="hlink"/>
                </a:solidFill>
                <a:hlinkClick r:id="rId3"/>
              </a:rPr>
              <a:t>https://es.pinterest.com/eniun_es/evolucion-de-los-logotipos/</a:t>
            </a:r>
            <a:r>
              <a:rPr lang="es"/>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1.4. Evolución de una web a lo largo de los años</a:t>
            </a:r>
            <a:endParaRPr/>
          </a:p>
          <a:p>
            <a:pPr indent="0" lvl="0" marL="0" rtl="0" algn="l">
              <a:lnSpc>
                <a:spcPct val="100000"/>
              </a:lnSpc>
              <a:spcBef>
                <a:spcPts val="0"/>
              </a:spcBef>
              <a:spcAft>
                <a:spcPts val="0"/>
              </a:spcAft>
              <a:buSzPct val="111111"/>
              <a:buNone/>
            </a:pPr>
            <a:r>
              <a:t/>
            </a:r>
            <a:endParaRPr/>
          </a:p>
        </p:txBody>
      </p:sp>
      <p:sp>
        <p:nvSpPr>
          <p:cNvPr id="147" name="Google Shape;147;p16"/>
          <p:cNvSpPr txBox="1"/>
          <p:nvPr>
            <p:ph idx="1" type="body"/>
          </p:nvPr>
        </p:nvSpPr>
        <p:spPr>
          <a:xfrm>
            <a:off x="311700" y="1521150"/>
            <a:ext cx="8520600" cy="3047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En la página web archive.org puedes ver la evolución de casi cualquier web a lo largo de los años. Pincha en los siguientes enlaces para ver la evolución de las distintas webs. Utiliza la barra de selección superior para navegar entre las distintas páginas.</a:t>
            </a:r>
            <a:br>
              <a:rPr lang="es"/>
            </a:br>
            <a:endParaRPr/>
          </a:p>
          <a:p>
            <a:pPr indent="-314325" lvl="1" marL="914400" rtl="0" algn="l">
              <a:lnSpc>
                <a:spcPct val="200000"/>
              </a:lnSpc>
              <a:spcBef>
                <a:spcPts val="0"/>
              </a:spcBef>
              <a:spcAft>
                <a:spcPts val="0"/>
              </a:spcAft>
              <a:buClr>
                <a:srgbClr val="2C3862"/>
              </a:buClr>
              <a:buSzPts val="1350"/>
              <a:buFont typeface="Roboto"/>
              <a:buChar char="○"/>
            </a:pPr>
            <a:r>
              <a:rPr lang="es" sz="1350">
                <a:solidFill>
                  <a:srgbClr val="E7618B"/>
                </a:solidFill>
                <a:uFill>
                  <a:noFill/>
                </a:uFill>
                <a:latin typeface="Roboto"/>
                <a:ea typeface="Roboto"/>
                <a:cs typeface="Roboto"/>
                <a:sym typeface="Roboto"/>
                <a:hlinkClick r:id="rId3">
                  <a:extLst>
                    <a:ext uri="{A12FA001-AC4F-418D-AE19-62706E023703}">
                      <ahyp:hlinkClr val="tx"/>
                    </a:ext>
                  </a:extLst>
                </a:hlinkClick>
              </a:rPr>
              <a:t>Evolución web de Google</a:t>
            </a:r>
            <a:endParaRPr sz="1350">
              <a:solidFill>
                <a:srgbClr val="E7618B"/>
              </a:solidFill>
              <a:latin typeface="Roboto"/>
              <a:ea typeface="Roboto"/>
              <a:cs typeface="Roboto"/>
              <a:sym typeface="Roboto"/>
            </a:endParaRPr>
          </a:p>
          <a:p>
            <a:pPr indent="-314325" lvl="1" marL="914400" rtl="0" algn="l">
              <a:lnSpc>
                <a:spcPct val="200000"/>
              </a:lnSpc>
              <a:spcBef>
                <a:spcPts val="0"/>
              </a:spcBef>
              <a:spcAft>
                <a:spcPts val="0"/>
              </a:spcAft>
              <a:buClr>
                <a:srgbClr val="2C3862"/>
              </a:buClr>
              <a:buSzPts val="1350"/>
              <a:buFont typeface="Roboto"/>
              <a:buChar char="○"/>
            </a:pPr>
            <a:r>
              <a:rPr lang="es" sz="1350">
                <a:solidFill>
                  <a:srgbClr val="E7618B"/>
                </a:solidFill>
                <a:uFill>
                  <a:noFill/>
                </a:uFill>
                <a:latin typeface="Roboto"/>
                <a:ea typeface="Roboto"/>
                <a:cs typeface="Roboto"/>
                <a:sym typeface="Roboto"/>
                <a:hlinkClick r:id="rId4">
                  <a:extLst>
                    <a:ext uri="{A12FA001-AC4F-418D-AE19-62706E023703}">
                      <ahyp:hlinkClr val="tx"/>
                    </a:ext>
                  </a:extLst>
                </a:hlinkClick>
              </a:rPr>
              <a:t>Evolución web Marca.com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1.5. Cronograma de evolución de tendencias de desarrollo web</a:t>
            </a:r>
            <a:endParaRPr/>
          </a:p>
          <a:p>
            <a:pPr indent="0" lvl="0" marL="0" rtl="0" algn="l">
              <a:lnSpc>
                <a:spcPct val="100000"/>
              </a:lnSpc>
              <a:spcBef>
                <a:spcPts val="0"/>
              </a:spcBef>
              <a:spcAft>
                <a:spcPts val="0"/>
              </a:spcAft>
              <a:buSzPct val="111111"/>
              <a:buNone/>
            </a:pPr>
            <a:r>
              <a:t/>
            </a:r>
            <a:endParaRPr/>
          </a:p>
        </p:txBody>
      </p:sp>
      <p:sp>
        <p:nvSpPr>
          <p:cNvPr id="153" name="Google Shape;153;p17"/>
          <p:cNvSpPr txBox="1"/>
          <p:nvPr>
            <p:ph idx="1" type="body"/>
          </p:nvPr>
        </p:nvSpPr>
        <p:spPr>
          <a:xfrm>
            <a:off x="311700" y="1359450"/>
            <a:ext cx="8520600" cy="3608400"/>
          </a:xfrm>
          <a:prstGeom prst="rect">
            <a:avLst/>
          </a:prstGeom>
          <a:noFill/>
          <a:ln>
            <a:noFill/>
          </a:ln>
        </p:spPr>
        <p:txBody>
          <a:bodyPr anchorCtr="0" anchor="t" bIns="91425" lIns="91425" spcFirstLastPara="1" rIns="91425" wrap="square" tIns="91425">
            <a:normAutofit fontScale="70000" lnSpcReduction="10000"/>
          </a:bodyPr>
          <a:lstStyle/>
          <a:p>
            <a:pPr indent="-308610" lvl="0" marL="457200" rtl="0" algn="l">
              <a:lnSpc>
                <a:spcPct val="115000"/>
              </a:lnSpc>
              <a:spcBef>
                <a:spcPts val="1000"/>
              </a:spcBef>
              <a:spcAft>
                <a:spcPts val="0"/>
              </a:spcAft>
              <a:buSzPct val="100000"/>
              <a:buChar char="●"/>
            </a:pPr>
            <a:r>
              <a:rPr b="1" lang="es" u="sng"/>
              <a:t>Antes de 2010</a:t>
            </a:r>
            <a:r>
              <a:rPr b="1" lang="es"/>
              <a:t>:</a:t>
            </a:r>
            <a:r>
              <a:rPr lang="es"/>
              <a:t> El diseño web se centraba en la creación de </a:t>
            </a:r>
            <a:r>
              <a:rPr b="1" lang="es" u="sng"/>
              <a:t>páginas estáticas con HTML y CSS</a:t>
            </a:r>
            <a:r>
              <a:rPr lang="es"/>
              <a:t>. Las páginas eran simples y no había mucha interactividad.</a:t>
            </a:r>
            <a:endParaRPr/>
          </a:p>
          <a:p>
            <a:pPr indent="-308610" lvl="0" marL="457200" rtl="0" algn="l">
              <a:lnSpc>
                <a:spcPct val="115000"/>
              </a:lnSpc>
              <a:spcBef>
                <a:spcPts val="1200"/>
              </a:spcBef>
              <a:spcAft>
                <a:spcPts val="0"/>
              </a:spcAft>
              <a:buSzPct val="100000"/>
              <a:buChar char="●"/>
            </a:pPr>
            <a:r>
              <a:rPr b="1" lang="es" u="sng"/>
              <a:t>2010-2014:</a:t>
            </a:r>
            <a:r>
              <a:rPr lang="es"/>
              <a:t> El </a:t>
            </a:r>
            <a:r>
              <a:rPr lang="es" u="sng"/>
              <a:t>diseño responsivo</a:t>
            </a:r>
            <a:r>
              <a:rPr lang="es"/>
              <a:t> se convirtió en una tendencia importante, permitiendo que las páginas web se adaptaran a diferentes tamaños de pantalla. También surgieron </a:t>
            </a:r>
            <a:r>
              <a:rPr b="1" lang="es" u="sng"/>
              <a:t>frameworks como Bootstrap</a:t>
            </a:r>
            <a:r>
              <a:rPr lang="es"/>
              <a:t> y Foundation que facilitaron el desarrollo de páginas responsivas.</a:t>
            </a:r>
            <a:endParaRPr/>
          </a:p>
          <a:p>
            <a:pPr indent="-308610" lvl="0" marL="457200" rtl="0" algn="l">
              <a:lnSpc>
                <a:spcPct val="115000"/>
              </a:lnSpc>
              <a:spcBef>
                <a:spcPts val="1000"/>
              </a:spcBef>
              <a:spcAft>
                <a:spcPts val="0"/>
              </a:spcAft>
              <a:buSzPct val="100000"/>
              <a:buChar char="●"/>
            </a:pPr>
            <a:r>
              <a:rPr b="1" lang="es" u="sng"/>
              <a:t>2015-2018</a:t>
            </a:r>
            <a:r>
              <a:rPr lang="es"/>
              <a:t>: El diseño plano y el diseño de materiales se convirtieron en tendencias populares, enfocándose en la simplicidad y la facilidad de uso. También surgieron tecnologías como </a:t>
            </a:r>
            <a:r>
              <a:rPr b="1" lang="es" u="sng"/>
              <a:t>Angular y React</a:t>
            </a:r>
            <a:r>
              <a:rPr lang="es"/>
              <a:t> que permitieron crear aplicaciones web más dinámicas e interactivas.</a:t>
            </a:r>
            <a:endParaRPr/>
          </a:p>
          <a:p>
            <a:pPr indent="-308610" lvl="0" marL="457200" rtl="0" algn="l">
              <a:lnSpc>
                <a:spcPct val="115000"/>
              </a:lnSpc>
              <a:spcBef>
                <a:spcPts val="1000"/>
              </a:spcBef>
              <a:spcAft>
                <a:spcPts val="0"/>
              </a:spcAft>
              <a:buSzPct val="100000"/>
              <a:buChar char="●"/>
            </a:pPr>
            <a:r>
              <a:rPr b="1" lang="es" u="sng"/>
              <a:t>2019-2022: </a:t>
            </a:r>
            <a:r>
              <a:rPr lang="es"/>
              <a:t>Las </a:t>
            </a:r>
            <a:r>
              <a:rPr b="1" lang="es" u="sng"/>
              <a:t>aplicaciones web progresivas</a:t>
            </a:r>
            <a:r>
              <a:rPr lang="es"/>
              <a:t> (PWA) ganaron popularidad, permitiendo a los usuarios acceder a las páginas web sin conexión y ofreciendo una experiencia similar a las aplicaciones nativas. También surgieron tendencias como la inteligencia artificial, WebAssembly y la búsqueda y navegación por voz.</a:t>
            </a:r>
            <a:endParaRPr/>
          </a:p>
          <a:p>
            <a:pPr indent="-308610" lvl="0" marL="457200" rtl="0" algn="l">
              <a:lnSpc>
                <a:spcPct val="115000"/>
              </a:lnSpc>
              <a:spcBef>
                <a:spcPts val="1000"/>
              </a:spcBef>
              <a:spcAft>
                <a:spcPts val="1200"/>
              </a:spcAft>
              <a:buSzPct val="100000"/>
              <a:buChar char="●"/>
            </a:pPr>
            <a:r>
              <a:rPr lang="es"/>
              <a:t>2023 en adelante:   tendencias actuales, como el uso de vídeos en el diseño de páginas web, aplicaciones de una sola página </a:t>
            </a:r>
            <a:r>
              <a:rPr b="1" lang="es"/>
              <a:t>SPA</a:t>
            </a:r>
            <a:r>
              <a:rPr lang="es"/>
              <a:t>, aplicaciones web progresivas, inteligencia artificial, WebAssembly, búsqueda y navegación por voz y el modo oscuro.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2. INTERACCIÓN PERSONA-ORDENADOR</a:t>
            </a:r>
            <a:endParaRPr/>
          </a:p>
        </p:txBody>
      </p:sp>
      <p:sp>
        <p:nvSpPr>
          <p:cNvPr id="159" name="Google Shape;159;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La interacción persona-ordenador (IPO), también conocida como Human-Computer Interaction (HCI) o Computer-Human Interaction (CHI), es la disciplina dedicada a estudiar cómo se produce la interacción entre las personas y los sistemas informáticos para tratar de </a:t>
            </a:r>
            <a:r>
              <a:rPr b="1" lang="es"/>
              <a:t>mejorar</a:t>
            </a:r>
            <a:r>
              <a:rPr lang="es"/>
              <a:t> esta relación por medio del diseño gráfico.</a:t>
            </a:r>
            <a:br>
              <a:rPr lang="es"/>
            </a:br>
            <a:endParaRPr/>
          </a:p>
          <a:p>
            <a:pPr indent="-342900" lvl="0" marL="457200" rtl="0" algn="l">
              <a:lnSpc>
                <a:spcPct val="115000"/>
              </a:lnSpc>
              <a:spcBef>
                <a:spcPts val="0"/>
              </a:spcBef>
              <a:spcAft>
                <a:spcPts val="0"/>
              </a:spcAft>
              <a:buSzPts val="1800"/>
              <a:buChar char="●"/>
            </a:pPr>
            <a:r>
              <a:rPr lang="es"/>
              <a:t>Su objetivo principal es </a:t>
            </a:r>
            <a:r>
              <a:rPr lang="es" u="sng"/>
              <a:t>incrementar la productividad </a:t>
            </a:r>
            <a:r>
              <a:rPr lang="es"/>
              <a:t>de los equipos y minimizar los errores al tiempo que se dota a los usuarios de una experiencia segura, confortable y satisfactoria.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2.1. ¿Por qué es importante?</a:t>
            </a:r>
            <a:endParaRPr/>
          </a:p>
        </p:txBody>
      </p:sp>
      <p:sp>
        <p:nvSpPr>
          <p:cNvPr id="165" name="Google Shape;16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a:t>Porque la interfaz de usuario determina, en gran medida, la percepción que el usuario tendrá de una aplicación y es un factor de gran importancia para conseguir una </a:t>
            </a:r>
            <a:r>
              <a:rPr b="1" lang="es"/>
              <a:t>aplicación exitosa.</a:t>
            </a:r>
            <a:endParaRPr b="1"/>
          </a:p>
        </p:txBody>
      </p:sp>
      <p:pic>
        <p:nvPicPr>
          <p:cNvPr id="166" name="Google Shape;166;p19"/>
          <p:cNvPicPr preferRelativeResize="0"/>
          <p:nvPr/>
        </p:nvPicPr>
        <p:blipFill rotWithShape="1">
          <a:blip r:embed="rId3">
            <a:alphaModFix/>
          </a:blip>
          <a:srcRect b="0" l="0" r="0" t="0"/>
          <a:stretch/>
        </p:blipFill>
        <p:spPr>
          <a:xfrm>
            <a:off x="1244050" y="2281800"/>
            <a:ext cx="6321350" cy="274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2.2. Conceptos importantes</a:t>
            </a:r>
            <a:endParaRPr/>
          </a:p>
        </p:txBody>
      </p:sp>
      <p:sp>
        <p:nvSpPr>
          <p:cNvPr id="172" name="Google Shape;172;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10000"/>
          </a:bodyPr>
          <a:lstStyle/>
          <a:p>
            <a:pPr indent="-325755" lvl="0" marL="457200" rtl="0" algn="l">
              <a:lnSpc>
                <a:spcPct val="115000"/>
              </a:lnSpc>
              <a:spcBef>
                <a:spcPts val="0"/>
              </a:spcBef>
              <a:spcAft>
                <a:spcPts val="0"/>
              </a:spcAft>
              <a:buSzPct val="100000"/>
              <a:buChar char="●"/>
            </a:pPr>
            <a:r>
              <a:rPr lang="es"/>
              <a:t>La </a:t>
            </a:r>
            <a:r>
              <a:rPr b="1" lang="es" u="sng"/>
              <a:t>interacción persona-ordenador</a:t>
            </a:r>
            <a:r>
              <a:rPr lang="es"/>
              <a:t> se enfoca en cómo el diseño de la tecnología determina sus interacciones con los seres humanos (usuarios). Esta </a:t>
            </a:r>
            <a:r>
              <a:rPr lang="es" u="sng"/>
              <a:t>disciplina</a:t>
            </a:r>
            <a:r>
              <a:rPr lang="es"/>
              <a:t> busca conectar a los usuarios más fácilmente con la tecnología y </a:t>
            </a:r>
            <a:r>
              <a:rPr b="1" lang="es"/>
              <a:t>mejorar la relación entre las personas y los sistemas informáticos por medio del diseño gráfico.</a:t>
            </a:r>
            <a:br>
              <a:rPr b="1" lang="es"/>
            </a:br>
            <a:endParaRPr b="1"/>
          </a:p>
          <a:p>
            <a:pPr indent="-325755" lvl="0" marL="457200" rtl="0" algn="l">
              <a:lnSpc>
                <a:spcPct val="115000"/>
              </a:lnSpc>
              <a:spcBef>
                <a:spcPts val="0"/>
              </a:spcBef>
              <a:spcAft>
                <a:spcPts val="0"/>
              </a:spcAft>
              <a:buSzPct val="100000"/>
              <a:buChar char="●"/>
            </a:pPr>
            <a:r>
              <a:rPr lang="es"/>
              <a:t>La </a:t>
            </a:r>
            <a:r>
              <a:rPr b="1" lang="es" u="sng"/>
              <a:t>interfaz de usuario </a:t>
            </a:r>
            <a:r>
              <a:rPr lang="es"/>
              <a:t>(UI) engloba los </a:t>
            </a:r>
            <a:r>
              <a:rPr b="1" lang="es" u="sng"/>
              <a:t>recursos</a:t>
            </a:r>
            <a:r>
              <a:rPr lang="es"/>
              <a:t>, sistemas y metodologías que facilitan la interacción de las personas con ordenadores o máquinas. El objetivo de su desarrollo es que el usuario pueda comunicarse con la máquina de la forma más </a:t>
            </a:r>
            <a:r>
              <a:rPr b="1" lang="es" u="sng"/>
              <a:t>sencilla e intuitiva</a:t>
            </a:r>
            <a:r>
              <a:rPr lang="es"/>
              <a:t> posible.</a:t>
            </a:r>
            <a:br>
              <a:rPr lang="es"/>
            </a:br>
            <a:endParaRPr/>
          </a:p>
          <a:p>
            <a:pPr indent="-325755" lvl="0" marL="457200" rtl="0" algn="l">
              <a:lnSpc>
                <a:spcPct val="115000"/>
              </a:lnSpc>
              <a:spcBef>
                <a:spcPts val="0"/>
              </a:spcBef>
              <a:spcAft>
                <a:spcPts val="0"/>
              </a:spcAft>
              <a:buSzPct val="100000"/>
              <a:buChar char="●"/>
            </a:pPr>
            <a:r>
              <a:rPr lang="es"/>
              <a:t>La </a:t>
            </a:r>
            <a:r>
              <a:rPr b="1" lang="es" u="sng"/>
              <a:t>experiencia de usuario</a:t>
            </a:r>
            <a:r>
              <a:rPr lang="es"/>
              <a:t> (UX), por otro lado, se centra en la interacción de las personas con sistemas, como programas, aplicaciones y páginas web. Para evaluar </a:t>
            </a:r>
            <a:r>
              <a:rPr lang="es" u="sng"/>
              <a:t>lo que sienten </a:t>
            </a:r>
            <a:r>
              <a:rPr lang="es"/>
              <a:t>los usuarios sobre sistemas, se analizan parámetros como la </a:t>
            </a:r>
            <a:r>
              <a:rPr b="1" lang="es"/>
              <a:t>facilidad de uso, la eficiencia, la satisfacción</a:t>
            </a:r>
            <a:r>
              <a:rPr lang="es"/>
              <a:t> y otros.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400050" lvl="0" marL="457200" rtl="0" algn="l">
              <a:lnSpc>
                <a:spcPct val="100000"/>
              </a:lnSpc>
              <a:spcBef>
                <a:spcPts val="0"/>
              </a:spcBef>
              <a:spcAft>
                <a:spcPts val="0"/>
              </a:spcAft>
              <a:buSzPct val="100000"/>
              <a:buAutoNum type="arabicPeriod"/>
            </a:pPr>
            <a:r>
              <a:rPr lang="es"/>
              <a:t>EVOLUCIÓN DEL DISEÑO WEB</a:t>
            </a:r>
            <a:endParaRPr/>
          </a:p>
        </p:txBody>
      </p:sp>
      <p:sp>
        <p:nvSpPr>
          <p:cNvPr id="63" name="Google Shape;63;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27358"/>
              </a:lnSpc>
              <a:spcBef>
                <a:spcPts val="0"/>
              </a:spcBef>
              <a:spcAft>
                <a:spcPts val="0"/>
              </a:spcAft>
              <a:buSzPct val="72107"/>
              <a:buNone/>
            </a:pPr>
            <a:r>
              <a:rPr b="1" lang="es" sz="3221" u="sng">
                <a:solidFill>
                  <a:schemeClr val="accent1"/>
                </a:solidFill>
              </a:rPr>
              <a:t>1990: Nace la primera versión de HTML</a:t>
            </a:r>
            <a:endParaRPr b="1" sz="3221" u="sng">
              <a:solidFill>
                <a:schemeClr val="accent1"/>
              </a:solidFill>
            </a:endParaRPr>
          </a:p>
          <a:p>
            <a:pPr indent="0" lvl="0" marL="0" rtl="0" algn="l">
              <a:lnSpc>
                <a:spcPct val="127358"/>
              </a:lnSpc>
              <a:spcBef>
                <a:spcPts val="1100"/>
              </a:spcBef>
              <a:spcAft>
                <a:spcPts val="0"/>
              </a:spcAft>
              <a:buSzPct val="87644"/>
              <a:buNone/>
            </a:pPr>
            <a:r>
              <a:rPr lang="es" sz="2650">
                <a:solidFill>
                  <a:schemeClr val="accent1"/>
                </a:solidFill>
              </a:rPr>
              <a:t>Tim Berners-Lee es considerado el padre de la Web porque desarrolló sus tres pilares fundamentales:</a:t>
            </a:r>
            <a:endParaRPr sz="2650">
              <a:solidFill>
                <a:schemeClr val="accent1"/>
              </a:solidFill>
            </a:endParaRPr>
          </a:p>
          <a:p>
            <a:pPr indent="-359107" lvl="0" marL="457200" rtl="0" algn="l">
              <a:lnSpc>
                <a:spcPct val="127358"/>
              </a:lnSpc>
              <a:spcBef>
                <a:spcPts val="1100"/>
              </a:spcBef>
              <a:spcAft>
                <a:spcPts val="0"/>
              </a:spcAft>
              <a:buClr>
                <a:schemeClr val="accent1"/>
              </a:buClr>
              <a:buSzPct val="100000"/>
              <a:buChar char="●"/>
            </a:pPr>
            <a:r>
              <a:rPr lang="es" sz="2650">
                <a:solidFill>
                  <a:schemeClr val="accent1"/>
                </a:solidFill>
              </a:rPr>
              <a:t>Lenguaje HTML (HyperText Markup Language)</a:t>
            </a:r>
            <a:endParaRPr sz="2650">
              <a:solidFill>
                <a:schemeClr val="accent1"/>
              </a:solidFill>
            </a:endParaRPr>
          </a:p>
          <a:p>
            <a:pPr indent="-359107" lvl="0" marL="457200" rtl="0" algn="l">
              <a:lnSpc>
                <a:spcPct val="127358"/>
              </a:lnSpc>
              <a:spcBef>
                <a:spcPts val="0"/>
              </a:spcBef>
              <a:spcAft>
                <a:spcPts val="0"/>
              </a:spcAft>
              <a:buClr>
                <a:schemeClr val="accent1"/>
              </a:buClr>
              <a:buSzPct val="100000"/>
              <a:buChar char="●"/>
            </a:pPr>
            <a:r>
              <a:rPr lang="es" sz="2650">
                <a:solidFill>
                  <a:schemeClr val="accent1"/>
                </a:solidFill>
              </a:rPr>
              <a:t>Protocolo HTTP (HyperText Transfer Protocol)</a:t>
            </a:r>
            <a:endParaRPr sz="2650">
              <a:solidFill>
                <a:schemeClr val="accent1"/>
              </a:solidFill>
            </a:endParaRPr>
          </a:p>
          <a:p>
            <a:pPr indent="-359107" lvl="0" marL="457200" rtl="0" algn="l">
              <a:lnSpc>
                <a:spcPct val="127358"/>
              </a:lnSpc>
              <a:spcBef>
                <a:spcPts val="0"/>
              </a:spcBef>
              <a:spcAft>
                <a:spcPts val="0"/>
              </a:spcAft>
              <a:buClr>
                <a:schemeClr val="accent1"/>
              </a:buClr>
              <a:buSzPct val="100000"/>
              <a:buChar char="●"/>
            </a:pPr>
            <a:r>
              <a:rPr lang="es" sz="2650">
                <a:solidFill>
                  <a:schemeClr val="accent1"/>
                </a:solidFill>
              </a:rPr>
              <a:t>Sistema de localización de objetos en la web URL (Uniform Resource Locator)</a:t>
            </a:r>
            <a:endParaRPr sz="2650">
              <a:solidFill>
                <a:schemeClr val="accent1"/>
              </a:solidFill>
            </a:endParaRPr>
          </a:p>
          <a:p>
            <a:pPr indent="0" lvl="0" marL="0" rtl="0" algn="l">
              <a:lnSpc>
                <a:spcPct val="115000"/>
              </a:lnSpc>
              <a:spcBef>
                <a:spcPts val="1100"/>
              </a:spcBef>
              <a:spcAft>
                <a:spcPts val="1200"/>
              </a:spcAft>
              <a:buSzPct val="129031"/>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3. ELEMENTOS DE UNA INTERFAZ WEB</a:t>
            </a:r>
            <a:endParaRPr/>
          </a:p>
        </p:txBody>
      </p:sp>
      <p:sp>
        <p:nvSpPr>
          <p:cNvPr id="178" name="Google Shape;178;p21"/>
          <p:cNvSpPr txBox="1"/>
          <p:nvPr>
            <p:ph idx="1" type="body"/>
          </p:nvPr>
        </p:nvSpPr>
        <p:spPr>
          <a:xfrm>
            <a:off x="311700" y="1152475"/>
            <a:ext cx="8520600" cy="37233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133332"/>
              <a:buNone/>
            </a:pPr>
            <a:r>
              <a:rPr lang="es" sz="1350">
                <a:solidFill>
                  <a:srgbClr val="000000"/>
                </a:solidFill>
                <a:highlight>
                  <a:srgbClr val="FFFFFF"/>
                </a:highlight>
                <a:latin typeface="Roboto"/>
                <a:ea typeface="Roboto"/>
                <a:cs typeface="Roboto"/>
                <a:sym typeface="Roboto"/>
              </a:rPr>
              <a:t>La </a:t>
            </a:r>
            <a:r>
              <a:rPr b="1" lang="es" sz="1350">
                <a:solidFill>
                  <a:srgbClr val="000000"/>
                </a:solidFill>
                <a:latin typeface="Roboto"/>
                <a:ea typeface="Roboto"/>
                <a:cs typeface="Roboto"/>
                <a:sym typeface="Roboto"/>
              </a:rPr>
              <a:t>interfaz web</a:t>
            </a:r>
            <a:r>
              <a:rPr lang="es" sz="1350">
                <a:solidFill>
                  <a:srgbClr val="000000"/>
                </a:solidFill>
                <a:highlight>
                  <a:srgbClr val="FFFFFF"/>
                </a:highlight>
                <a:latin typeface="Roboto"/>
                <a:ea typeface="Roboto"/>
                <a:cs typeface="Roboto"/>
                <a:sym typeface="Roboto"/>
              </a:rPr>
              <a:t> es el medio por el que se comunican los usuarios con un sitio web y está compuesta de numerosos elementos que dependen de su complejidad y objetivo. </a:t>
            </a:r>
            <a:endParaRPr sz="1350">
              <a:solidFill>
                <a:srgbClr val="000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ct val="133332"/>
              <a:buNone/>
            </a:pPr>
            <a:r>
              <a:t/>
            </a:r>
            <a:endParaRPr sz="1350">
              <a:solidFill>
                <a:srgbClr val="000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ct val="133332"/>
              <a:buNone/>
            </a:pPr>
            <a:r>
              <a:rPr lang="es" sz="1350">
                <a:solidFill>
                  <a:srgbClr val="000000"/>
                </a:solidFill>
                <a:highlight>
                  <a:srgbClr val="FFFFFF"/>
                </a:highlight>
                <a:latin typeface="Roboto"/>
                <a:ea typeface="Roboto"/>
                <a:cs typeface="Roboto"/>
                <a:sym typeface="Roboto"/>
              </a:rPr>
              <a:t>Así, por ejemplo, una página web de una tienda online o un portal de noticias dispondrá de mayor número de elementos que una página personal o una </a:t>
            </a:r>
            <a:r>
              <a:rPr i="1" lang="es" sz="1350">
                <a:solidFill>
                  <a:srgbClr val="000000"/>
                </a:solidFill>
                <a:latin typeface="Roboto"/>
                <a:ea typeface="Roboto"/>
                <a:cs typeface="Roboto"/>
                <a:sym typeface="Roboto"/>
              </a:rPr>
              <a:t>landing page</a:t>
            </a:r>
            <a:r>
              <a:rPr lang="es" sz="1350">
                <a:solidFill>
                  <a:srgbClr val="000000"/>
                </a:solidFill>
                <a:highlight>
                  <a:srgbClr val="FFFFFF"/>
                </a:highlight>
                <a:latin typeface="Roboto"/>
                <a:ea typeface="Roboto"/>
                <a:cs typeface="Roboto"/>
                <a:sym typeface="Roboto"/>
              </a:rPr>
              <a:t> de un restaurante.</a:t>
            </a:r>
            <a:endParaRPr/>
          </a:p>
          <a:p>
            <a:pPr indent="0" lvl="0" marL="0" rtl="0" algn="l">
              <a:lnSpc>
                <a:spcPct val="115000"/>
              </a:lnSpc>
              <a:spcBef>
                <a:spcPts val="1200"/>
              </a:spcBef>
              <a:spcAft>
                <a:spcPts val="0"/>
              </a:spcAft>
              <a:buSzPct val="100000"/>
              <a:buNone/>
            </a:pPr>
            <a:r>
              <a:t/>
            </a:r>
            <a:endParaRPr/>
          </a:p>
          <a:p>
            <a:pPr indent="0" lvl="0" marL="0" rtl="0" algn="l">
              <a:lnSpc>
                <a:spcPct val="115000"/>
              </a:lnSpc>
              <a:spcBef>
                <a:spcPts val="1200"/>
              </a:spcBef>
              <a:spcAft>
                <a:spcPts val="0"/>
              </a:spcAft>
              <a:buSzPct val="100000"/>
              <a:buNone/>
            </a:pPr>
            <a:r>
              <a:t/>
            </a:r>
            <a:endParaRPr/>
          </a:p>
          <a:p>
            <a:pPr indent="0" lvl="0" marL="0" rtl="0" algn="l">
              <a:lnSpc>
                <a:spcPct val="115000"/>
              </a:lnSpc>
              <a:spcBef>
                <a:spcPts val="1200"/>
              </a:spcBef>
              <a:spcAft>
                <a:spcPts val="0"/>
              </a:spcAft>
              <a:buSzPct val="100000"/>
              <a:buNone/>
            </a:pPr>
            <a:r>
              <a:t/>
            </a:r>
            <a:endParaRPr/>
          </a:p>
          <a:p>
            <a:pPr indent="0" lvl="0" marL="0" rtl="0" algn="l">
              <a:lnSpc>
                <a:spcPct val="115000"/>
              </a:lnSpc>
              <a:spcBef>
                <a:spcPts val="1200"/>
              </a:spcBef>
              <a:spcAft>
                <a:spcPts val="0"/>
              </a:spcAft>
              <a:buSzPct val="100000"/>
              <a:buNone/>
            </a:pPr>
            <a:r>
              <a:t/>
            </a:r>
            <a:endParaRPr/>
          </a:p>
          <a:p>
            <a:pPr indent="0" lvl="0" marL="0" rtl="0" algn="l">
              <a:lnSpc>
                <a:spcPct val="115000"/>
              </a:lnSpc>
              <a:spcBef>
                <a:spcPts val="1200"/>
              </a:spcBef>
              <a:spcAft>
                <a:spcPts val="0"/>
              </a:spcAft>
              <a:buSzPct val="100000"/>
              <a:buNone/>
            </a:pPr>
            <a:r>
              <a:t/>
            </a:r>
            <a:endParaRPr/>
          </a:p>
          <a:p>
            <a:pPr indent="0" lvl="0" marL="0" rtl="0" algn="l">
              <a:lnSpc>
                <a:spcPct val="115000"/>
              </a:lnSpc>
              <a:spcBef>
                <a:spcPts val="1200"/>
              </a:spcBef>
              <a:spcAft>
                <a:spcPts val="1200"/>
              </a:spcAft>
              <a:buSzPct val="133332"/>
              <a:buNone/>
            </a:pPr>
            <a:r>
              <a:rPr lang="es" sz="1350">
                <a:solidFill>
                  <a:srgbClr val="000000"/>
                </a:solidFill>
                <a:highlight>
                  <a:srgbClr val="FFFFFF"/>
                </a:highlight>
                <a:latin typeface="Roboto"/>
                <a:ea typeface="Roboto"/>
                <a:cs typeface="Roboto"/>
                <a:sym typeface="Roboto"/>
              </a:rPr>
              <a:t>Los elementos más destacados de una interfaz web son: </a:t>
            </a:r>
            <a:r>
              <a:rPr b="1" lang="es" sz="1350">
                <a:solidFill>
                  <a:srgbClr val="000000"/>
                </a:solidFill>
                <a:latin typeface="Roboto"/>
                <a:ea typeface="Roboto"/>
                <a:cs typeface="Roboto"/>
                <a:sym typeface="Roboto"/>
              </a:rPr>
              <a:t>identificación, navegación, contenidos e interacción</a:t>
            </a:r>
            <a:r>
              <a:rPr lang="es" sz="1350">
                <a:solidFill>
                  <a:srgbClr val="000000"/>
                </a:solidFill>
                <a:highlight>
                  <a:srgbClr val="FFFFFF"/>
                </a:highlight>
                <a:latin typeface="Roboto"/>
                <a:ea typeface="Roboto"/>
                <a:cs typeface="Roboto"/>
                <a:sym typeface="Roboto"/>
              </a:rPr>
              <a:t>.</a:t>
            </a:r>
            <a:endParaRPr/>
          </a:p>
        </p:txBody>
      </p:sp>
      <p:pic>
        <p:nvPicPr>
          <p:cNvPr id="179" name="Google Shape;179;p21"/>
          <p:cNvPicPr preferRelativeResize="0"/>
          <p:nvPr/>
        </p:nvPicPr>
        <p:blipFill rotWithShape="1">
          <a:blip r:embed="rId3">
            <a:alphaModFix/>
          </a:blip>
          <a:srcRect b="0" l="0" r="0" t="0"/>
          <a:stretch/>
        </p:blipFill>
        <p:spPr>
          <a:xfrm>
            <a:off x="311700" y="2395575"/>
            <a:ext cx="8601602" cy="1738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3.1. Elementos de identificación</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85" name="Google Shape;185;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sz="1750">
                <a:solidFill>
                  <a:schemeClr val="accent1"/>
                </a:solidFill>
                <a:latin typeface="Roboto"/>
                <a:ea typeface="Roboto"/>
                <a:cs typeface="Roboto"/>
                <a:sym typeface="Roboto"/>
              </a:rPr>
              <a:t>Los </a:t>
            </a:r>
            <a:r>
              <a:rPr b="1" lang="es" sz="1750">
                <a:solidFill>
                  <a:schemeClr val="accent1"/>
                </a:solidFill>
                <a:latin typeface="Roboto"/>
                <a:ea typeface="Roboto"/>
                <a:cs typeface="Roboto"/>
                <a:sym typeface="Roboto"/>
              </a:rPr>
              <a:t>elementos de identificación</a:t>
            </a:r>
            <a:r>
              <a:rPr lang="es" sz="1750">
                <a:solidFill>
                  <a:schemeClr val="accent1"/>
                </a:solidFill>
                <a:latin typeface="Roboto"/>
                <a:ea typeface="Roboto"/>
                <a:cs typeface="Roboto"/>
                <a:sym typeface="Roboto"/>
              </a:rPr>
              <a:t> son los que nos ayudan a reconocer el sitio web. Algunos ejemplos de elementos de identificación son los siguientes:</a:t>
            </a:r>
            <a:endParaRPr sz="1750">
              <a:solidFill>
                <a:schemeClr val="accent1"/>
              </a:solidFill>
              <a:latin typeface="Roboto"/>
              <a:ea typeface="Roboto"/>
              <a:cs typeface="Roboto"/>
              <a:sym typeface="Roboto"/>
            </a:endParaRPr>
          </a:p>
          <a:p>
            <a:pPr indent="-339725" lvl="0" marL="749300" rtl="0" algn="l">
              <a:lnSpc>
                <a:spcPct val="115000"/>
              </a:lnSpc>
              <a:spcBef>
                <a:spcPts val="1100"/>
              </a:spcBef>
              <a:spcAft>
                <a:spcPts val="0"/>
              </a:spcAft>
              <a:buClr>
                <a:schemeClr val="accent1"/>
              </a:buClr>
              <a:buSzPts val="1750"/>
              <a:buFont typeface="Roboto"/>
              <a:buChar char="●"/>
            </a:pPr>
            <a:r>
              <a:rPr lang="es" sz="1750">
                <a:solidFill>
                  <a:schemeClr val="accent1"/>
                </a:solidFill>
                <a:latin typeface="Roboto"/>
                <a:ea typeface="Roboto"/>
                <a:cs typeface="Roboto"/>
                <a:sym typeface="Roboto"/>
              </a:rPr>
              <a:t>El nombre de la web.</a:t>
            </a:r>
            <a:endParaRPr sz="1750">
              <a:solidFill>
                <a:schemeClr val="accent1"/>
              </a:solidFill>
              <a:latin typeface="Roboto"/>
              <a:ea typeface="Roboto"/>
              <a:cs typeface="Roboto"/>
              <a:sym typeface="Roboto"/>
            </a:endParaRPr>
          </a:p>
          <a:p>
            <a:pPr indent="-339725" lvl="0" marL="749300" rtl="0" algn="l">
              <a:lnSpc>
                <a:spcPct val="115000"/>
              </a:lnSpc>
              <a:spcBef>
                <a:spcPts val="0"/>
              </a:spcBef>
              <a:spcAft>
                <a:spcPts val="0"/>
              </a:spcAft>
              <a:buClr>
                <a:schemeClr val="accent1"/>
              </a:buClr>
              <a:buSzPts val="1750"/>
              <a:buFont typeface="Roboto"/>
              <a:buChar char="●"/>
            </a:pPr>
            <a:r>
              <a:rPr lang="es" sz="1750">
                <a:solidFill>
                  <a:schemeClr val="accent1"/>
                </a:solidFill>
                <a:latin typeface="Roboto"/>
                <a:ea typeface="Roboto"/>
                <a:cs typeface="Roboto"/>
                <a:sym typeface="Roboto"/>
              </a:rPr>
              <a:t>El logotipo.</a:t>
            </a:r>
            <a:endParaRPr sz="1750">
              <a:solidFill>
                <a:schemeClr val="accent1"/>
              </a:solidFill>
              <a:latin typeface="Roboto"/>
              <a:ea typeface="Roboto"/>
              <a:cs typeface="Roboto"/>
              <a:sym typeface="Roboto"/>
            </a:endParaRPr>
          </a:p>
          <a:p>
            <a:pPr indent="-339725" lvl="0" marL="749300" rtl="0" algn="l">
              <a:lnSpc>
                <a:spcPct val="115000"/>
              </a:lnSpc>
              <a:spcBef>
                <a:spcPts val="0"/>
              </a:spcBef>
              <a:spcAft>
                <a:spcPts val="0"/>
              </a:spcAft>
              <a:buClr>
                <a:schemeClr val="accent1"/>
              </a:buClr>
              <a:buSzPts val="1750"/>
              <a:buFont typeface="Roboto"/>
              <a:buChar char="●"/>
            </a:pPr>
            <a:r>
              <a:rPr lang="es" sz="1750">
                <a:solidFill>
                  <a:schemeClr val="accent1"/>
                </a:solidFill>
                <a:latin typeface="Roboto"/>
                <a:ea typeface="Roboto"/>
                <a:cs typeface="Roboto"/>
                <a:sym typeface="Roboto"/>
              </a:rPr>
              <a:t>La imagen de la cabecera.</a:t>
            </a:r>
            <a:endParaRPr sz="1750">
              <a:solidFill>
                <a:schemeClr val="accent1"/>
              </a:solidFill>
              <a:latin typeface="Roboto"/>
              <a:ea typeface="Roboto"/>
              <a:cs typeface="Roboto"/>
              <a:sym typeface="Roboto"/>
            </a:endParaRPr>
          </a:p>
          <a:p>
            <a:pPr indent="0" lvl="0" marL="0" rtl="0" algn="l">
              <a:lnSpc>
                <a:spcPct val="115000"/>
              </a:lnSpc>
              <a:spcBef>
                <a:spcPts val="1900"/>
              </a:spcBef>
              <a:spcAft>
                <a:spcPts val="120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3.2. Elementos de navegación</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91" name="Google Shape;191;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sz="1350">
                <a:latin typeface="Roboto"/>
                <a:ea typeface="Roboto"/>
                <a:cs typeface="Roboto"/>
                <a:sym typeface="Roboto"/>
              </a:rPr>
              <a:t>Los </a:t>
            </a:r>
            <a:r>
              <a:rPr b="1" lang="es" sz="1350">
                <a:latin typeface="Roboto"/>
                <a:ea typeface="Roboto"/>
                <a:cs typeface="Roboto"/>
                <a:sym typeface="Roboto"/>
              </a:rPr>
              <a:t>elementos de navegación</a:t>
            </a:r>
            <a:r>
              <a:rPr lang="es" sz="1350">
                <a:latin typeface="Roboto"/>
                <a:ea typeface="Roboto"/>
                <a:cs typeface="Roboto"/>
                <a:sym typeface="Roboto"/>
              </a:rPr>
              <a:t> son los que nos permiten acceder a todos los contenidos del sitio web:</a:t>
            </a:r>
            <a:endParaRPr sz="1350">
              <a:latin typeface="Roboto"/>
              <a:ea typeface="Roboto"/>
              <a:cs typeface="Roboto"/>
              <a:sym typeface="Roboto"/>
            </a:endParaRPr>
          </a:p>
          <a:p>
            <a:pPr indent="-314325" lvl="0" marL="749300" rtl="0" algn="l">
              <a:lnSpc>
                <a:spcPct val="115000"/>
              </a:lnSpc>
              <a:spcBef>
                <a:spcPts val="1100"/>
              </a:spcBef>
              <a:spcAft>
                <a:spcPts val="0"/>
              </a:spcAft>
              <a:buClr>
                <a:schemeClr val="dk2"/>
              </a:buClr>
              <a:buSzPts val="1350"/>
              <a:buFont typeface="Roboto"/>
              <a:buChar char="●"/>
            </a:pPr>
            <a:r>
              <a:rPr lang="es" sz="1350">
                <a:latin typeface="Roboto"/>
                <a:ea typeface="Roboto"/>
                <a:cs typeface="Roboto"/>
                <a:sym typeface="Roboto"/>
              </a:rPr>
              <a:t>Menú principal.</a:t>
            </a:r>
            <a:endParaRPr sz="1350">
              <a:latin typeface="Roboto"/>
              <a:ea typeface="Roboto"/>
              <a:cs typeface="Roboto"/>
              <a:sym typeface="Roboto"/>
            </a:endParaRPr>
          </a:p>
          <a:p>
            <a:pPr indent="-314325" lvl="0" marL="749300" rtl="0" algn="l">
              <a:lnSpc>
                <a:spcPct val="115000"/>
              </a:lnSpc>
              <a:spcBef>
                <a:spcPts val="0"/>
              </a:spcBef>
              <a:spcAft>
                <a:spcPts val="0"/>
              </a:spcAft>
              <a:buClr>
                <a:schemeClr val="dk2"/>
              </a:buClr>
              <a:buSzPts val="1350"/>
              <a:buFont typeface="Roboto"/>
              <a:buChar char="●"/>
            </a:pPr>
            <a:r>
              <a:rPr i="1" lang="es" sz="1350">
                <a:latin typeface="Roboto"/>
                <a:ea typeface="Roboto"/>
                <a:cs typeface="Roboto"/>
                <a:sym typeface="Roboto"/>
              </a:rPr>
              <a:t>Aside </a:t>
            </a:r>
            <a:r>
              <a:rPr lang="es" sz="1350">
                <a:latin typeface="Roboto"/>
                <a:ea typeface="Roboto"/>
                <a:cs typeface="Roboto"/>
                <a:sym typeface="Roboto"/>
              </a:rPr>
              <a:t>de navegación.</a:t>
            </a:r>
            <a:endParaRPr sz="1350">
              <a:latin typeface="Roboto"/>
              <a:ea typeface="Roboto"/>
              <a:cs typeface="Roboto"/>
              <a:sym typeface="Roboto"/>
            </a:endParaRPr>
          </a:p>
          <a:p>
            <a:pPr indent="-314325" lvl="0" marL="749300" rtl="0" algn="l">
              <a:lnSpc>
                <a:spcPct val="115000"/>
              </a:lnSpc>
              <a:spcBef>
                <a:spcPts val="0"/>
              </a:spcBef>
              <a:spcAft>
                <a:spcPts val="0"/>
              </a:spcAft>
              <a:buClr>
                <a:schemeClr val="dk2"/>
              </a:buClr>
              <a:buSzPts val="1350"/>
              <a:buFont typeface="Roboto"/>
              <a:buChar char="●"/>
            </a:pPr>
            <a:r>
              <a:rPr lang="es" sz="1350">
                <a:latin typeface="Roboto"/>
                <a:ea typeface="Roboto"/>
                <a:cs typeface="Roboto"/>
                <a:sym typeface="Roboto"/>
              </a:rPr>
              <a:t>Menú de navegación del pie de página o </a:t>
            </a:r>
            <a:r>
              <a:rPr i="1" lang="es" sz="1350">
                <a:latin typeface="Roboto"/>
                <a:ea typeface="Roboto"/>
                <a:cs typeface="Roboto"/>
                <a:sym typeface="Roboto"/>
              </a:rPr>
              <a:t>footer</a:t>
            </a:r>
            <a:r>
              <a:rPr lang="es" sz="1350">
                <a:latin typeface="Roboto"/>
                <a:ea typeface="Roboto"/>
                <a:cs typeface="Roboto"/>
                <a:sym typeface="Roboto"/>
              </a:rPr>
              <a:t>.</a:t>
            </a:r>
            <a:endParaRPr sz="1350">
              <a:latin typeface="Roboto"/>
              <a:ea typeface="Roboto"/>
              <a:cs typeface="Roboto"/>
              <a:sym typeface="Roboto"/>
            </a:endParaRPr>
          </a:p>
          <a:p>
            <a:pPr indent="0" lvl="0" marL="0" rtl="0" algn="l">
              <a:lnSpc>
                <a:spcPct val="115000"/>
              </a:lnSpc>
              <a:spcBef>
                <a:spcPts val="1900"/>
              </a:spcBef>
              <a:spcAft>
                <a:spcPts val="0"/>
              </a:spcAft>
              <a:buSzPts val="1800"/>
              <a:buNone/>
            </a:pPr>
            <a:r>
              <a:rPr lang="es" sz="1350">
                <a:latin typeface="Roboto"/>
                <a:ea typeface="Roboto"/>
                <a:cs typeface="Roboto"/>
                <a:sym typeface="Roboto"/>
              </a:rPr>
              <a:t>Para que el usuario pueda navegar por una web sabiendo en todo momento dónde se encuentra y cómo moverse por el sitio:</a:t>
            </a:r>
            <a:endParaRPr sz="1350">
              <a:latin typeface="Roboto"/>
              <a:ea typeface="Roboto"/>
              <a:cs typeface="Roboto"/>
              <a:sym typeface="Roboto"/>
            </a:endParaRPr>
          </a:p>
          <a:p>
            <a:pPr indent="-314325" lvl="0" marL="749300" rtl="0" algn="l">
              <a:lnSpc>
                <a:spcPct val="115000"/>
              </a:lnSpc>
              <a:spcBef>
                <a:spcPts val="1100"/>
              </a:spcBef>
              <a:spcAft>
                <a:spcPts val="0"/>
              </a:spcAft>
              <a:buClr>
                <a:schemeClr val="dk2"/>
              </a:buClr>
              <a:buSzPts val="1350"/>
              <a:buFont typeface="Roboto"/>
              <a:buChar char="●"/>
            </a:pPr>
            <a:r>
              <a:rPr lang="es" sz="1350">
                <a:latin typeface="Roboto"/>
                <a:ea typeface="Roboto"/>
                <a:cs typeface="Roboto"/>
                <a:sym typeface="Roboto"/>
              </a:rPr>
              <a:t>Elemento de </a:t>
            </a:r>
            <a:r>
              <a:rPr b="1" lang="es" sz="1350">
                <a:latin typeface="Roboto"/>
                <a:ea typeface="Roboto"/>
                <a:cs typeface="Roboto"/>
                <a:sym typeface="Roboto"/>
              </a:rPr>
              <a:t>regreso</a:t>
            </a:r>
            <a:r>
              <a:rPr lang="es" sz="1350">
                <a:latin typeface="Roboto"/>
                <a:ea typeface="Roboto"/>
                <a:cs typeface="Roboto"/>
                <a:sym typeface="Roboto"/>
              </a:rPr>
              <a:t> a la página de inicio o </a:t>
            </a:r>
            <a:r>
              <a:rPr i="1" lang="es" sz="1350">
                <a:latin typeface="Roboto"/>
                <a:ea typeface="Roboto"/>
                <a:cs typeface="Roboto"/>
                <a:sym typeface="Roboto"/>
              </a:rPr>
              <a:t>home</a:t>
            </a:r>
            <a:r>
              <a:rPr lang="es" sz="1350">
                <a:latin typeface="Roboto"/>
                <a:ea typeface="Roboto"/>
                <a:cs typeface="Roboto"/>
                <a:sym typeface="Roboto"/>
              </a:rPr>
              <a:t>.</a:t>
            </a:r>
            <a:endParaRPr sz="1350">
              <a:latin typeface="Roboto"/>
              <a:ea typeface="Roboto"/>
              <a:cs typeface="Roboto"/>
              <a:sym typeface="Roboto"/>
            </a:endParaRPr>
          </a:p>
          <a:p>
            <a:pPr indent="-314325" lvl="0" marL="749300" rtl="0" algn="l">
              <a:lnSpc>
                <a:spcPct val="115000"/>
              </a:lnSpc>
              <a:spcBef>
                <a:spcPts val="0"/>
              </a:spcBef>
              <a:spcAft>
                <a:spcPts val="0"/>
              </a:spcAft>
              <a:buClr>
                <a:schemeClr val="dk2"/>
              </a:buClr>
              <a:buSzPts val="1350"/>
              <a:buFont typeface="Roboto"/>
              <a:buChar char="●"/>
            </a:pPr>
            <a:r>
              <a:rPr b="1" lang="es" sz="1350">
                <a:latin typeface="Roboto"/>
                <a:ea typeface="Roboto"/>
                <a:cs typeface="Roboto"/>
                <a:sym typeface="Roboto"/>
              </a:rPr>
              <a:t>Menú principal</a:t>
            </a:r>
            <a:r>
              <a:rPr lang="es" sz="1350">
                <a:latin typeface="Roboto"/>
                <a:ea typeface="Roboto"/>
                <a:cs typeface="Roboto"/>
                <a:sym typeface="Roboto"/>
              </a:rPr>
              <a:t> situado en la parte superior de la página.</a:t>
            </a:r>
            <a:endParaRPr sz="1350">
              <a:latin typeface="Roboto"/>
              <a:ea typeface="Roboto"/>
              <a:cs typeface="Roboto"/>
              <a:sym typeface="Roboto"/>
            </a:endParaRPr>
          </a:p>
          <a:p>
            <a:pPr indent="-314325" lvl="0" marL="749300" rtl="0" algn="l">
              <a:lnSpc>
                <a:spcPct val="115000"/>
              </a:lnSpc>
              <a:spcBef>
                <a:spcPts val="0"/>
              </a:spcBef>
              <a:spcAft>
                <a:spcPts val="0"/>
              </a:spcAft>
              <a:buClr>
                <a:schemeClr val="dk2"/>
              </a:buClr>
              <a:buSzPts val="1350"/>
              <a:buFont typeface="Roboto"/>
              <a:buChar char="●"/>
            </a:pPr>
            <a:r>
              <a:rPr lang="es" sz="1350">
                <a:latin typeface="Roboto"/>
                <a:ea typeface="Roboto"/>
                <a:cs typeface="Roboto"/>
                <a:sym typeface="Roboto"/>
              </a:rPr>
              <a:t>Información sobre la </a:t>
            </a:r>
            <a:r>
              <a:rPr b="1" lang="es" sz="1350">
                <a:latin typeface="Roboto"/>
                <a:ea typeface="Roboto"/>
                <a:cs typeface="Roboto"/>
                <a:sym typeface="Roboto"/>
              </a:rPr>
              <a:t>ubicación</a:t>
            </a:r>
            <a:r>
              <a:rPr lang="es" sz="1350">
                <a:latin typeface="Roboto"/>
                <a:ea typeface="Roboto"/>
                <a:cs typeface="Roboto"/>
                <a:sym typeface="Roboto"/>
              </a:rPr>
              <a:t> del usuario dentro del sitio: consiste en una línea de texto en la parte superior, bajo el menú de navegación principal, que indica al usuario dónde se encuentra. Para este cometido también se pueden utilizar las “</a:t>
            </a:r>
            <a:r>
              <a:rPr b="1" lang="es" sz="1350">
                <a:solidFill>
                  <a:schemeClr val="hlink"/>
                </a:solidFill>
                <a:uFill>
                  <a:noFill/>
                </a:uFill>
                <a:latin typeface="Roboto"/>
                <a:ea typeface="Roboto"/>
                <a:cs typeface="Roboto"/>
                <a:sym typeface="Roboto"/>
                <a:hlinkClick r:id="rId3"/>
              </a:rPr>
              <a:t>migas de pan</a:t>
            </a:r>
            <a:r>
              <a:rPr lang="es" sz="1350">
                <a:latin typeface="Roboto"/>
                <a:ea typeface="Roboto"/>
                <a:cs typeface="Roboto"/>
                <a:sym typeface="Roboto"/>
              </a:rPr>
              <a:t>” o </a:t>
            </a:r>
            <a:r>
              <a:rPr i="1" lang="es" sz="1350">
                <a:latin typeface="Roboto"/>
                <a:ea typeface="Roboto"/>
                <a:cs typeface="Roboto"/>
                <a:sym typeface="Roboto"/>
              </a:rPr>
              <a:t>breadcrumbs.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3.3. Elementos de contenidos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97" name="Google Shape;19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Los elementos de contenidos son las zonas de la web en las que se muestra la información destacada como las áreas de texto de un artículo de un blog, el formulario de una página de contacto, etc.</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s"/>
              <a:t>Es muy importante que los contenidos de una web sean interesantes para el lector y estén escritos de </a:t>
            </a:r>
            <a:r>
              <a:rPr b="1" lang="es" u="sng"/>
              <a:t>forma clara y concisa</a:t>
            </a:r>
            <a:r>
              <a:rPr lang="es"/>
              <a:t>.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3.4. Elementos de interacción</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03" name="Google Shape;20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Los elementos de interacción son los que nos permiten realizar acciones en el sitio web. Algunos ejemplos de elementos de interacción son: </a:t>
            </a:r>
            <a:endParaRPr/>
          </a:p>
          <a:p>
            <a:pPr indent="-342900" lvl="0" marL="457200" rtl="0" algn="l">
              <a:lnSpc>
                <a:spcPct val="115000"/>
              </a:lnSpc>
              <a:spcBef>
                <a:spcPts val="1200"/>
              </a:spcBef>
              <a:spcAft>
                <a:spcPts val="0"/>
              </a:spcAft>
              <a:buSzPts val="1800"/>
              <a:buChar char="●"/>
            </a:pPr>
            <a:r>
              <a:rPr lang="es"/>
              <a:t>Cambiar el idioma.</a:t>
            </a:r>
            <a:endParaRPr/>
          </a:p>
          <a:p>
            <a:pPr indent="-342900" lvl="0" marL="457200" rtl="0" algn="l">
              <a:lnSpc>
                <a:spcPct val="115000"/>
              </a:lnSpc>
              <a:spcBef>
                <a:spcPts val="0"/>
              </a:spcBef>
              <a:spcAft>
                <a:spcPts val="0"/>
              </a:spcAft>
              <a:buSzPts val="1800"/>
              <a:buChar char="●"/>
            </a:pPr>
            <a:r>
              <a:rPr lang="es"/>
              <a:t>Utilizar el buscador.</a:t>
            </a:r>
            <a:endParaRPr/>
          </a:p>
          <a:p>
            <a:pPr indent="-342900" lvl="0" marL="457200" rtl="0" algn="l">
              <a:lnSpc>
                <a:spcPct val="115000"/>
              </a:lnSpc>
              <a:spcBef>
                <a:spcPts val="0"/>
              </a:spcBef>
              <a:spcAft>
                <a:spcPts val="0"/>
              </a:spcAft>
              <a:buSzPts val="1800"/>
              <a:buChar char="●"/>
            </a:pPr>
            <a:r>
              <a:rPr lang="es"/>
              <a:t>Consultar el carrito de compra.</a:t>
            </a:r>
            <a:endParaRPr/>
          </a:p>
          <a:p>
            <a:pPr indent="-342900" lvl="0" marL="457200" rtl="0" algn="l">
              <a:lnSpc>
                <a:spcPct val="115000"/>
              </a:lnSpc>
              <a:spcBef>
                <a:spcPts val="0"/>
              </a:spcBef>
              <a:spcAft>
                <a:spcPts val="0"/>
              </a:spcAft>
              <a:buSzPts val="1800"/>
              <a:buChar char="●"/>
            </a:pPr>
            <a:r>
              <a:rPr lang="es"/>
              <a:t>Suscripción en boletín informativo o newsletter.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4. COMPONENTES DE UNA INTERFAZ WEB</a:t>
            </a:r>
            <a:endParaRPr/>
          </a:p>
        </p:txBody>
      </p:sp>
      <p:sp>
        <p:nvSpPr>
          <p:cNvPr id="209" name="Google Shape;20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10" name="Google Shape;210;p26"/>
          <p:cNvPicPr preferRelativeResize="0"/>
          <p:nvPr/>
        </p:nvPicPr>
        <p:blipFill rotWithShape="1">
          <a:blip r:embed="rId3">
            <a:alphaModFix/>
          </a:blip>
          <a:srcRect b="0" l="0" r="0" t="0"/>
          <a:stretch/>
        </p:blipFill>
        <p:spPr>
          <a:xfrm>
            <a:off x="2060804" y="1017725"/>
            <a:ext cx="5022398" cy="3991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4. COMPONENTES DE UNA INTERFAZ WEB</a:t>
            </a:r>
            <a:endParaRPr/>
          </a:p>
          <a:p>
            <a:pPr indent="0" lvl="0" marL="0" rtl="0" algn="l">
              <a:lnSpc>
                <a:spcPct val="100000"/>
              </a:lnSpc>
              <a:spcBef>
                <a:spcPts val="0"/>
              </a:spcBef>
              <a:spcAft>
                <a:spcPts val="0"/>
              </a:spcAft>
              <a:buSzPct val="111111"/>
              <a:buNone/>
            </a:pPr>
            <a:r>
              <a:t/>
            </a:r>
            <a:endParaRPr/>
          </a:p>
        </p:txBody>
      </p:sp>
      <p:sp>
        <p:nvSpPr>
          <p:cNvPr id="216" name="Google Shape;216;p27"/>
          <p:cNvSpPr txBox="1"/>
          <p:nvPr>
            <p:ph idx="1" type="body"/>
          </p:nvPr>
        </p:nvSpPr>
        <p:spPr>
          <a:xfrm>
            <a:off x="311700" y="1152475"/>
            <a:ext cx="8520600" cy="3609900"/>
          </a:xfrm>
          <a:prstGeom prst="rect">
            <a:avLst/>
          </a:prstGeom>
          <a:noFill/>
          <a:ln>
            <a:noFill/>
          </a:ln>
        </p:spPr>
        <p:txBody>
          <a:bodyPr anchorCtr="0" anchor="t" bIns="91425" lIns="91425" spcFirstLastPara="1" rIns="91425" wrap="square" tIns="91425">
            <a:normAutofit fontScale="70000"/>
          </a:bodyPr>
          <a:lstStyle/>
          <a:p>
            <a:pPr indent="-308610" lvl="0" marL="457200" rtl="0" algn="l">
              <a:lnSpc>
                <a:spcPct val="115000"/>
              </a:lnSpc>
              <a:spcBef>
                <a:spcPts val="1000"/>
              </a:spcBef>
              <a:spcAft>
                <a:spcPts val="0"/>
              </a:spcAft>
              <a:buSzPct val="100000"/>
              <a:buChar char="●"/>
            </a:pPr>
            <a:r>
              <a:rPr lang="es"/>
              <a:t>La </a:t>
            </a:r>
            <a:r>
              <a:rPr b="1" lang="es"/>
              <a:t>cabecera</a:t>
            </a:r>
            <a:r>
              <a:rPr lang="es"/>
              <a:t> o header es la zona de la interfaz web situada en la parte superior y que sirve para identificar la empresa o marca. Normalmente se utiliza para mostrar el logotipo de la empresa o su nombre.</a:t>
            </a:r>
            <a:endParaRPr/>
          </a:p>
          <a:p>
            <a:pPr indent="-308610" lvl="0" marL="457200" rtl="0" algn="l">
              <a:lnSpc>
                <a:spcPct val="115000"/>
              </a:lnSpc>
              <a:spcBef>
                <a:spcPts val="1200"/>
              </a:spcBef>
              <a:spcAft>
                <a:spcPts val="0"/>
              </a:spcAft>
              <a:buSzPct val="100000"/>
              <a:buChar char="●"/>
            </a:pPr>
            <a:r>
              <a:rPr lang="es"/>
              <a:t>El </a:t>
            </a:r>
            <a:r>
              <a:rPr b="1" lang="es"/>
              <a:t>cuerpo</a:t>
            </a:r>
            <a:r>
              <a:rPr lang="es"/>
              <a:t> de la página es donde se muestran los contenidos. Puede verse acompañado de uno o varios sidebars (o menús laterales de navegación). Se sitúa bajo de la cabecera o header o bajo del navbar.</a:t>
            </a:r>
            <a:endParaRPr/>
          </a:p>
          <a:p>
            <a:pPr indent="-308610" lvl="0" marL="457200" rtl="0" algn="l">
              <a:lnSpc>
                <a:spcPct val="115000"/>
              </a:lnSpc>
              <a:spcBef>
                <a:spcPts val="1000"/>
              </a:spcBef>
              <a:spcAft>
                <a:spcPts val="0"/>
              </a:spcAft>
              <a:buSzPct val="100000"/>
              <a:buChar char="●"/>
            </a:pPr>
            <a:r>
              <a:rPr lang="es"/>
              <a:t>El </a:t>
            </a:r>
            <a:r>
              <a:rPr b="1" lang="es"/>
              <a:t>pie de página</a:t>
            </a:r>
            <a:r>
              <a:rPr lang="es"/>
              <a:t> o footer se sitúa en la parte inferior de una interfaz web, bajo el cuerpo de la página. Generalmente, suele utilizarse para para mostrar enlaces a servicios, formulario de contacto, banners publicitarios, políticas de privacidad y cookies</a:t>
            </a:r>
            <a:endParaRPr/>
          </a:p>
          <a:p>
            <a:pPr indent="-308610" lvl="0" marL="457200" rtl="0" algn="l">
              <a:lnSpc>
                <a:spcPct val="115000"/>
              </a:lnSpc>
              <a:spcBef>
                <a:spcPts val="1000"/>
              </a:spcBef>
              <a:spcAft>
                <a:spcPts val="0"/>
              </a:spcAft>
              <a:buSzPct val="100000"/>
              <a:buChar char="●"/>
            </a:pPr>
            <a:r>
              <a:rPr lang="es"/>
              <a:t>La </a:t>
            </a:r>
            <a:r>
              <a:rPr b="1" lang="es"/>
              <a:t>barra lateral </a:t>
            </a:r>
            <a:r>
              <a:rPr lang="es"/>
              <a:t>o sidebar de una página web es un área ubicada a un lado del contenido principal, que puede contener información adicional, enlaces a otras páginas o secciones, o widgets como un calendario o una lista de etiquetas</a:t>
            </a:r>
            <a:endParaRPr/>
          </a:p>
          <a:p>
            <a:pPr indent="-308610" lvl="0" marL="457200" rtl="0" algn="l">
              <a:lnSpc>
                <a:spcPct val="115000"/>
              </a:lnSpc>
              <a:spcBef>
                <a:spcPts val="1000"/>
              </a:spcBef>
              <a:spcAft>
                <a:spcPts val="1200"/>
              </a:spcAft>
              <a:buSzPct val="100000"/>
              <a:buChar char="●"/>
            </a:pPr>
            <a:r>
              <a:rPr lang="es"/>
              <a:t>El </a:t>
            </a:r>
            <a:r>
              <a:rPr b="1" lang="es"/>
              <a:t>menú de navegación </a:t>
            </a:r>
            <a:r>
              <a:rPr lang="es"/>
              <a:t>de una página web es un elemento crucial para ayudar a los usuarios a encontrar y acceder al contenido que buscan. </a:t>
            </a:r>
            <a:r>
              <a:rPr b="1" lang="es"/>
              <a:t>Un menú de navegación bien diseñado puede mejorar la experiencia del usuario y aumentar la probabilidad de que los usuarios encuentren lo que buscan en la página.</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4. COMPONENTES DE UNA INTERFAZ WEB</a:t>
            </a:r>
            <a:endParaRPr/>
          </a:p>
        </p:txBody>
      </p:sp>
      <p:sp>
        <p:nvSpPr>
          <p:cNvPr id="222" name="Google Shape;222;p28"/>
          <p:cNvSpPr txBox="1"/>
          <p:nvPr>
            <p:ph idx="1" type="body"/>
          </p:nvPr>
        </p:nvSpPr>
        <p:spPr>
          <a:xfrm>
            <a:off x="311700" y="1152475"/>
            <a:ext cx="2929500" cy="34164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115000"/>
              </a:lnSpc>
              <a:spcBef>
                <a:spcPts val="0"/>
              </a:spcBef>
              <a:spcAft>
                <a:spcPts val="0"/>
              </a:spcAft>
              <a:buSzPct val="100000"/>
              <a:buChar char="●"/>
            </a:pPr>
            <a:r>
              <a:rPr lang="es"/>
              <a:t>Acordeón</a:t>
            </a:r>
            <a:endParaRPr/>
          </a:p>
          <a:p>
            <a:pPr indent="-334327" lvl="0" marL="457200" rtl="0" algn="l">
              <a:lnSpc>
                <a:spcPct val="115000"/>
              </a:lnSpc>
              <a:spcBef>
                <a:spcPts val="0"/>
              </a:spcBef>
              <a:spcAft>
                <a:spcPts val="0"/>
              </a:spcAft>
              <a:buSzPct val="100000"/>
              <a:buChar char="●"/>
            </a:pPr>
            <a:r>
              <a:rPr lang="es"/>
              <a:t>Anuncio</a:t>
            </a:r>
            <a:endParaRPr/>
          </a:p>
          <a:p>
            <a:pPr indent="-334327" lvl="0" marL="457200" rtl="0" algn="l">
              <a:lnSpc>
                <a:spcPct val="115000"/>
              </a:lnSpc>
              <a:spcBef>
                <a:spcPts val="0"/>
              </a:spcBef>
              <a:spcAft>
                <a:spcPts val="0"/>
              </a:spcAft>
              <a:buSzPct val="100000"/>
              <a:buChar char="●"/>
            </a:pPr>
            <a:r>
              <a:rPr lang="es"/>
              <a:t>Ayudas Flotantes</a:t>
            </a:r>
            <a:endParaRPr/>
          </a:p>
          <a:p>
            <a:pPr indent="-334327" lvl="0" marL="457200" rtl="0" algn="l">
              <a:lnSpc>
                <a:spcPct val="115000"/>
              </a:lnSpc>
              <a:spcBef>
                <a:spcPts val="0"/>
              </a:spcBef>
              <a:spcAft>
                <a:spcPts val="0"/>
              </a:spcAft>
              <a:buSzPct val="100000"/>
              <a:buChar char="●"/>
            </a:pPr>
            <a:r>
              <a:rPr lang="es"/>
              <a:t>Barra de Acciones</a:t>
            </a:r>
            <a:endParaRPr/>
          </a:p>
          <a:p>
            <a:pPr indent="-334327" lvl="0" marL="457200" rtl="0" algn="l">
              <a:lnSpc>
                <a:spcPct val="115000"/>
              </a:lnSpc>
              <a:spcBef>
                <a:spcPts val="0"/>
              </a:spcBef>
              <a:spcAft>
                <a:spcPts val="0"/>
              </a:spcAft>
              <a:buSzPct val="100000"/>
              <a:buChar char="●"/>
            </a:pPr>
            <a:r>
              <a:rPr lang="es"/>
              <a:t>Barra de Búsqueda</a:t>
            </a:r>
            <a:endParaRPr/>
          </a:p>
          <a:p>
            <a:pPr indent="-334327" lvl="0" marL="457200" rtl="0" algn="l">
              <a:lnSpc>
                <a:spcPct val="115000"/>
              </a:lnSpc>
              <a:spcBef>
                <a:spcPts val="0"/>
              </a:spcBef>
              <a:spcAft>
                <a:spcPts val="0"/>
              </a:spcAft>
              <a:buSzPct val="100000"/>
              <a:buChar char="●"/>
            </a:pPr>
            <a:r>
              <a:rPr lang="es"/>
              <a:t>Barras de herramientas, cuadrículas y listas</a:t>
            </a:r>
            <a:endParaRPr/>
          </a:p>
          <a:p>
            <a:pPr indent="-334327" lvl="0" marL="457200" rtl="0" algn="l">
              <a:lnSpc>
                <a:spcPct val="115000"/>
              </a:lnSpc>
              <a:spcBef>
                <a:spcPts val="0"/>
              </a:spcBef>
              <a:spcAft>
                <a:spcPts val="0"/>
              </a:spcAft>
              <a:buSzPct val="100000"/>
              <a:buChar char="●"/>
            </a:pPr>
            <a:r>
              <a:rPr lang="es"/>
              <a:t>Barra de Progreso</a:t>
            </a:r>
            <a:endParaRPr/>
          </a:p>
          <a:p>
            <a:pPr indent="-334327" lvl="0" marL="457200" rtl="0" algn="l">
              <a:lnSpc>
                <a:spcPct val="115000"/>
              </a:lnSpc>
              <a:spcBef>
                <a:spcPts val="0"/>
              </a:spcBef>
              <a:spcAft>
                <a:spcPts val="0"/>
              </a:spcAft>
              <a:buSzPct val="100000"/>
              <a:buChar char="●"/>
            </a:pPr>
            <a:r>
              <a:rPr lang="es"/>
              <a:t>Botones</a:t>
            </a:r>
            <a:endParaRPr/>
          </a:p>
          <a:p>
            <a:pPr indent="-334327" lvl="0" marL="457200" rtl="0" algn="l">
              <a:lnSpc>
                <a:spcPct val="115000"/>
              </a:lnSpc>
              <a:spcBef>
                <a:spcPts val="0"/>
              </a:spcBef>
              <a:spcAft>
                <a:spcPts val="0"/>
              </a:spcAft>
              <a:buSzPct val="100000"/>
              <a:buChar char="●"/>
            </a:pPr>
            <a:r>
              <a:rPr lang="es"/>
              <a:t>Carrito de compra o cesta</a:t>
            </a:r>
            <a:endParaRPr/>
          </a:p>
          <a:p>
            <a:pPr indent="-334327" lvl="0" marL="457200" rtl="0" algn="l">
              <a:lnSpc>
                <a:spcPct val="115000"/>
              </a:lnSpc>
              <a:spcBef>
                <a:spcPts val="0"/>
              </a:spcBef>
              <a:spcAft>
                <a:spcPts val="0"/>
              </a:spcAft>
              <a:buSzPct val="100000"/>
              <a:buChar char="●"/>
            </a:pPr>
            <a:r>
              <a:rPr lang="es"/>
              <a:t>Carrusel</a:t>
            </a:r>
            <a:endParaRPr/>
          </a:p>
        </p:txBody>
      </p:sp>
      <p:sp>
        <p:nvSpPr>
          <p:cNvPr id="223" name="Google Shape;223;p28"/>
          <p:cNvSpPr txBox="1"/>
          <p:nvPr>
            <p:ph idx="1" type="body"/>
          </p:nvPr>
        </p:nvSpPr>
        <p:spPr>
          <a:xfrm>
            <a:off x="2973300" y="1152475"/>
            <a:ext cx="2929500" cy="3416400"/>
          </a:xfrm>
          <a:prstGeom prst="rect">
            <a:avLst/>
          </a:prstGeom>
          <a:noFill/>
          <a:ln>
            <a:noFill/>
          </a:ln>
        </p:spPr>
        <p:txBody>
          <a:bodyPr anchorCtr="0" anchor="t" bIns="91425" lIns="91425" spcFirstLastPara="1" rIns="91425" wrap="square" tIns="91425">
            <a:normAutofit fontScale="77500"/>
          </a:bodyPr>
          <a:lstStyle/>
          <a:p>
            <a:pPr indent="-317182" lvl="0" marL="457200" rtl="0" algn="l">
              <a:lnSpc>
                <a:spcPct val="115000"/>
              </a:lnSpc>
              <a:spcBef>
                <a:spcPts val="0"/>
              </a:spcBef>
              <a:spcAft>
                <a:spcPts val="0"/>
              </a:spcAft>
              <a:buSzPct val="100000"/>
              <a:buChar char="●"/>
            </a:pPr>
            <a:r>
              <a:rPr lang="es"/>
              <a:t>Cuadros de diálogo</a:t>
            </a:r>
            <a:endParaRPr/>
          </a:p>
          <a:p>
            <a:pPr indent="-317182" lvl="0" marL="457200" rtl="0" algn="l">
              <a:lnSpc>
                <a:spcPct val="115000"/>
              </a:lnSpc>
              <a:spcBef>
                <a:spcPts val="0"/>
              </a:spcBef>
              <a:spcAft>
                <a:spcPts val="0"/>
              </a:spcAft>
              <a:buSzPct val="100000"/>
              <a:buChar char="●"/>
            </a:pPr>
            <a:r>
              <a:rPr lang="es"/>
              <a:t>Deslizador</a:t>
            </a:r>
            <a:endParaRPr/>
          </a:p>
          <a:p>
            <a:pPr indent="-317182" lvl="0" marL="457200" rtl="0" algn="l">
              <a:lnSpc>
                <a:spcPct val="115000"/>
              </a:lnSpc>
              <a:spcBef>
                <a:spcPts val="0"/>
              </a:spcBef>
              <a:spcAft>
                <a:spcPts val="0"/>
              </a:spcAft>
              <a:buSzPct val="100000"/>
              <a:buChar char="●"/>
            </a:pPr>
            <a:r>
              <a:rPr lang="es"/>
              <a:t>Fichas, campos y secciones</a:t>
            </a:r>
            <a:endParaRPr/>
          </a:p>
          <a:p>
            <a:pPr indent="-317182" lvl="0" marL="457200" rtl="0" algn="l">
              <a:lnSpc>
                <a:spcPct val="115000"/>
              </a:lnSpc>
              <a:spcBef>
                <a:spcPts val="0"/>
              </a:spcBef>
              <a:spcAft>
                <a:spcPts val="0"/>
              </a:spcAft>
              <a:buSzPct val="100000"/>
              <a:buChar char="●"/>
            </a:pPr>
            <a:r>
              <a:rPr lang="es"/>
              <a:t>Formulario de contacto</a:t>
            </a:r>
            <a:endParaRPr/>
          </a:p>
          <a:p>
            <a:pPr indent="-317182" lvl="0" marL="457200" rtl="0" algn="l">
              <a:lnSpc>
                <a:spcPct val="115000"/>
              </a:lnSpc>
              <a:spcBef>
                <a:spcPts val="0"/>
              </a:spcBef>
              <a:spcAft>
                <a:spcPts val="0"/>
              </a:spcAft>
              <a:buSzPct val="100000"/>
              <a:buChar char="●"/>
            </a:pPr>
            <a:r>
              <a:rPr lang="es"/>
              <a:t>Imagen destacada o imagen de portada</a:t>
            </a:r>
            <a:endParaRPr/>
          </a:p>
          <a:p>
            <a:pPr indent="-317182" lvl="0" marL="457200" rtl="0" algn="l">
              <a:lnSpc>
                <a:spcPct val="115000"/>
              </a:lnSpc>
              <a:spcBef>
                <a:spcPts val="0"/>
              </a:spcBef>
              <a:spcAft>
                <a:spcPts val="0"/>
              </a:spcAft>
              <a:buSzPct val="100000"/>
              <a:buChar char="●"/>
            </a:pPr>
            <a:r>
              <a:rPr lang="es"/>
              <a:t>Inscripción al boletín de noticias</a:t>
            </a:r>
            <a:endParaRPr/>
          </a:p>
          <a:p>
            <a:pPr indent="-317182" lvl="0" marL="457200" rtl="0" algn="l">
              <a:lnSpc>
                <a:spcPct val="115000"/>
              </a:lnSpc>
              <a:spcBef>
                <a:spcPts val="0"/>
              </a:spcBef>
              <a:spcAft>
                <a:spcPts val="0"/>
              </a:spcAft>
              <a:buSzPct val="100000"/>
              <a:buChar char="●"/>
            </a:pPr>
            <a:r>
              <a:rPr lang="es"/>
              <a:t>Llamada a la acción</a:t>
            </a:r>
            <a:endParaRPr/>
          </a:p>
          <a:p>
            <a:pPr indent="-317182" lvl="0" marL="457200" rtl="0" algn="l">
              <a:lnSpc>
                <a:spcPct val="115000"/>
              </a:lnSpc>
              <a:spcBef>
                <a:spcPts val="0"/>
              </a:spcBef>
              <a:spcAft>
                <a:spcPts val="0"/>
              </a:spcAft>
              <a:buSzPct val="100000"/>
              <a:buChar char="●"/>
            </a:pPr>
            <a:r>
              <a:rPr lang="es"/>
              <a:t>Menú desplegable</a:t>
            </a:r>
            <a:endParaRPr/>
          </a:p>
          <a:p>
            <a:pPr indent="-317182" lvl="0" marL="457200" rtl="0" algn="l">
              <a:lnSpc>
                <a:spcPct val="115000"/>
              </a:lnSpc>
              <a:spcBef>
                <a:spcPts val="0"/>
              </a:spcBef>
              <a:spcAft>
                <a:spcPts val="0"/>
              </a:spcAft>
              <a:buSzPct val="100000"/>
              <a:buChar char="●"/>
            </a:pPr>
            <a:r>
              <a:rPr lang="es"/>
              <a:t>Menú desplegable multinivel</a:t>
            </a:r>
            <a:endParaRPr/>
          </a:p>
          <a:p>
            <a:pPr indent="-317182" lvl="0" marL="457200" rtl="0" algn="l">
              <a:lnSpc>
                <a:spcPct val="115000"/>
              </a:lnSpc>
              <a:spcBef>
                <a:spcPts val="0"/>
              </a:spcBef>
              <a:spcAft>
                <a:spcPts val="0"/>
              </a:spcAft>
              <a:buSzPct val="100000"/>
              <a:buChar char="●"/>
            </a:pPr>
            <a:r>
              <a:rPr lang="es"/>
              <a:t>Menú hamburguesa</a:t>
            </a:r>
            <a:endParaRPr/>
          </a:p>
          <a:p>
            <a:pPr indent="-317182" lvl="0" marL="457200" rtl="0" algn="l">
              <a:lnSpc>
                <a:spcPct val="115000"/>
              </a:lnSpc>
              <a:spcBef>
                <a:spcPts val="0"/>
              </a:spcBef>
              <a:spcAft>
                <a:spcPts val="0"/>
              </a:spcAft>
              <a:buSzPct val="100000"/>
              <a:buChar char="●"/>
            </a:pPr>
            <a:r>
              <a:rPr lang="es"/>
              <a:t>Migas de pan</a:t>
            </a:r>
            <a:endParaRPr/>
          </a:p>
        </p:txBody>
      </p:sp>
      <p:sp>
        <p:nvSpPr>
          <p:cNvPr id="224" name="Google Shape;224;p28"/>
          <p:cNvSpPr txBox="1"/>
          <p:nvPr>
            <p:ph idx="1" type="body"/>
          </p:nvPr>
        </p:nvSpPr>
        <p:spPr>
          <a:xfrm>
            <a:off x="5902800" y="1152475"/>
            <a:ext cx="29295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s"/>
              <a:t>Notificaciones</a:t>
            </a:r>
            <a:endParaRPr/>
          </a:p>
          <a:p>
            <a:pPr indent="-342900" lvl="0" marL="457200" rtl="0" algn="l">
              <a:lnSpc>
                <a:spcPct val="115000"/>
              </a:lnSpc>
              <a:spcBef>
                <a:spcPts val="0"/>
              </a:spcBef>
              <a:spcAft>
                <a:spcPts val="0"/>
              </a:spcAft>
              <a:buSzPts val="1800"/>
              <a:buChar char="●"/>
            </a:pPr>
            <a:r>
              <a:rPr lang="es"/>
              <a:t>Paginado</a:t>
            </a:r>
            <a:endParaRPr/>
          </a:p>
          <a:p>
            <a:pPr indent="-342900" lvl="0" marL="457200" rtl="0" algn="l">
              <a:lnSpc>
                <a:spcPct val="115000"/>
              </a:lnSpc>
              <a:spcBef>
                <a:spcPts val="0"/>
              </a:spcBef>
              <a:spcAft>
                <a:spcPts val="0"/>
              </a:spcAft>
              <a:buSzPts val="1800"/>
              <a:buChar char="●"/>
            </a:pPr>
            <a:r>
              <a:rPr lang="es"/>
              <a:t>Panel de acciones</a:t>
            </a:r>
            <a:endParaRPr/>
          </a:p>
          <a:p>
            <a:pPr indent="-342900" lvl="0" marL="457200" rtl="0" algn="l">
              <a:lnSpc>
                <a:spcPct val="115000"/>
              </a:lnSpc>
              <a:spcBef>
                <a:spcPts val="0"/>
              </a:spcBef>
              <a:spcAft>
                <a:spcPts val="0"/>
              </a:spcAft>
              <a:buSzPts val="1800"/>
              <a:buChar char="●"/>
            </a:pPr>
            <a:r>
              <a:rPr lang="es"/>
              <a:t>Pestañas</a:t>
            </a:r>
            <a:endParaRPr/>
          </a:p>
          <a:p>
            <a:pPr indent="-342900" lvl="0" marL="457200" rtl="0" algn="l">
              <a:lnSpc>
                <a:spcPct val="115000"/>
              </a:lnSpc>
              <a:spcBef>
                <a:spcPts val="0"/>
              </a:spcBef>
              <a:spcAft>
                <a:spcPts val="0"/>
              </a:spcAft>
              <a:buSzPts val="1800"/>
              <a:buChar char="●"/>
            </a:pPr>
            <a:r>
              <a:rPr lang="es"/>
              <a:t>Políticas de privacidad y cookies</a:t>
            </a:r>
            <a:endParaRPr/>
          </a:p>
          <a:p>
            <a:pPr indent="-342900" lvl="0" marL="457200" rtl="0" algn="l">
              <a:lnSpc>
                <a:spcPct val="115000"/>
              </a:lnSpc>
              <a:spcBef>
                <a:spcPts val="0"/>
              </a:spcBef>
              <a:spcAft>
                <a:spcPts val="0"/>
              </a:spcAft>
              <a:buSzPts val="1800"/>
              <a:buChar char="●"/>
            </a:pPr>
            <a:r>
              <a:rPr lang="es"/>
              <a:t>Redes sociales</a:t>
            </a:r>
            <a:endParaRPr/>
          </a:p>
          <a:p>
            <a:pPr indent="-342900" lvl="0" marL="457200" rtl="0" algn="l">
              <a:lnSpc>
                <a:spcPct val="115000"/>
              </a:lnSpc>
              <a:spcBef>
                <a:spcPts val="0"/>
              </a:spcBef>
              <a:spcAft>
                <a:spcPts val="0"/>
              </a:spcAft>
              <a:buSzPts val="1800"/>
              <a:buChar char="●"/>
            </a:pPr>
            <a:r>
              <a:rPr lang="es"/>
              <a:t>Rosco de carga</a:t>
            </a:r>
            <a:endParaRPr/>
          </a:p>
          <a:p>
            <a:pPr indent="-342900" lvl="0" marL="457200" rtl="0" algn="l">
              <a:lnSpc>
                <a:spcPct val="115000"/>
              </a:lnSpc>
              <a:spcBef>
                <a:spcPts val="0"/>
              </a:spcBef>
              <a:spcAft>
                <a:spcPts val="0"/>
              </a:spcAft>
              <a:buSzPts val="1800"/>
              <a:buChar char="●"/>
            </a:pPr>
            <a:r>
              <a:rPr lang="es"/>
              <a:t>Selector de idiomas</a:t>
            </a:r>
            <a:endParaRPr/>
          </a:p>
          <a:p>
            <a:pPr indent="-342900" lvl="0" marL="457200" rtl="0" algn="l">
              <a:lnSpc>
                <a:spcPct val="115000"/>
              </a:lnSpc>
              <a:spcBef>
                <a:spcPts val="0"/>
              </a:spcBef>
              <a:spcAft>
                <a:spcPts val="0"/>
              </a:spcAft>
              <a:buSzPts val="1800"/>
              <a:buChar char="●"/>
            </a:pPr>
            <a:r>
              <a:rPr lang="es"/>
              <a:t>Tarjetas</a:t>
            </a:r>
            <a:endParaRPr/>
          </a:p>
          <a:p>
            <a:pPr indent="-342900" lvl="0" marL="457200" rtl="0" algn="l">
              <a:lnSpc>
                <a:spcPct val="115000"/>
              </a:lnSpc>
              <a:spcBef>
                <a:spcPts val="0"/>
              </a:spcBef>
              <a:spcAft>
                <a:spcPts val="0"/>
              </a:spcAft>
              <a:buSzPts val="1800"/>
              <a:buChar char="●"/>
            </a:pPr>
            <a:r>
              <a:rPr lang="es"/>
              <a:t>Ventana emergente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4.1. Ejemplos de componentes en interfaces</a:t>
            </a:r>
            <a:endParaRPr/>
          </a:p>
        </p:txBody>
      </p:sp>
      <p:sp>
        <p:nvSpPr>
          <p:cNvPr id="230" name="Google Shape;230;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u="sng">
                <a:solidFill>
                  <a:schemeClr val="hlink"/>
                </a:solidFill>
                <a:hlinkClick r:id="rId3"/>
              </a:rPr>
              <a:t>https://es.pinterest.com/eniun_es/elementos-de-una-interfaz-web/</a:t>
            </a:r>
            <a:r>
              <a:rPr lang="es"/>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5. ELEMENTOS CONCEPTUALES</a:t>
            </a:r>
            <a:endParaRPr/>
          </a:p>
        </p:txBody>
      </p:sp>
      <p:sp>
        <p:nvSpPr>
          <p:cNvPr id="236" name="Google Shape;236;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Los elementos conceptuales se utilizan durante las primeras etapas del diseño, cuando aún se está </a:t>
            </a:r>
            <a:r>
              <a:rPr lang="es" u="sng"/>
              <a:t>prototipando</a:t>
            </a:r>
            <a:r>
              <a:rPr lang="es"/>
              <a:t>. </a:t>
            </a:r>
            <a:endParaRPr/>
          </a:p>
          <a:p>
            <a:pPr indent="0" lvl="0" marL="0" rtl="0" algn="l">
              <a:lnSpc>
                <a:spcPct val="115000"/>
              </a:lnSpc>
              <a:spcBef>
                <a:spcPts val="1200"/>
              </a:spcBef>
              <a:spcAft>
                <a:spcPts val="0"/>
              </a:spcAft>
              <a:buSzPts val="1800"/>
              <a:buNone/>
            </a:pPr>
            <a:r>
              <a:rPr lang="es"/>
              <a:t>Son</a:t>
            </a:r>
            <a:r>
              <a:rPr lang="es" u="sng"/>
              <a:t> efímeros e invisibles</a:t>
            </a:r>
            <a:r>
              <a:rPr lang="es"/>
              <a:t>, ya que son utilizados únicamente para plasmar una idea, una posición o una dirección dentro de un determinado espacio visual.</a:t>
            </a:r>
            <a:endParaRPr/>
          </a:p>
          <a:p>
            <a:pPr indent="0" lvl="0" marL="0" rtl="0" algn="l">
              <a:lnSpc>
                <a:spcPct val="115000"/>
              </a:lnSpc>
              <a:spcBef>
                <a:spcPts val="1200"/>
              </a:spcBef>
              <a:spcAft>
                <a:spcPts val="0"/>
              </a:spcAft>
              <a:buSzPts val="1800"/>
              <a:buNone/>
            </a:pPr>
            <a:r>
              <a:rPr lang="es"/>
              <a:t>Los elementos conceptuales son el punto, la línea, el plano y el volumen. </a:t>
            </a:r>
            <a:endParaRPr/>
          </a:p>
          <a:p>
            <a:pPr indent="0" lvl="0" marL="0" rtl="0" algn="l">
              <a:lnSpc>
                <a:spcPct val="115000"/>
              </a:lnSpc>
              <a:spcBef>
                <a:spcPts val="1200"/>
              </a:spcBef>
              <a:spcAft>
                <a:spcPts val="1200"/>
              </a:spcAft>
              <a:buSzPts val="1800"/>
              <a:buNone/>
            </a:pPr>
            <a:r>
              <a:t/>
            </a:r>
            <a:endParaRPr/>
          </a:p>
        </p:txBody>
      </p:sp>
      <p:pic>
        <p:nvPicPr>
          <p:cNvPr id="237" name="Google Shape;237;p30"/>
          <p:cNvPicPr preferRelativeResize="0"/>
          <p:nvPr/>
        </p:nvPicPr>
        <p:blipFill rotWithShape="1">
          <a:blip r:embed="rId3">
            <a:alphaModFix/>
          </a:blip>
          <a:srcRect b="0" l="0" r="0" t="0"/>
          <a:stretch/>
        </p:blipFill>
        <p:spPr>
          <a:xfrm>
            <a:off x="311700" y="3304438"/>
            <a:ext cx="2185049" cy="1264450"/>
          </a:xfrm>
          <a:prstGeom prst="rect">
            <a:avLst/>
          </a:prstGeom>
          <a:noFill/>
          <a:ln>
            <a:noFill/>
          </a:ln>
        </p:spPr>
      </p:pic>
      <p:pic>
        <p:nvPicPr>
          <p:cNvPr id="238" name="Google Shape;238;p30"/>
          <p:cNvPicPr preferRelativeResize="0"/>
          <p:nvPr/>
        </p:nvPicPr>
        <p:blipFill rotWithShape="1">
          <a:blip r:embed="rId4">
            <a:alphaModFix/>
          </a:blip>
          <a:srcRect b="0" l="0" r="0" t="0"/>
          <a:stretch/>
        </p:blipFill>
        <p:spPr>
          <a:xfrm>
            <a:off x="2496750" y="3302215"/>
            <a:ext cx="2185050" cy="1268922"/>
          </a:xfrm>
          <a:prstGeom prst="rect">
            <a:avLst/>
          </a:prstGeom>
          <a:noFill/>
          <a:ln>
            <a:noFill/>
          </a:ln>
        </p:spPr>
      </p:pic>
      <p:pic>
        <p:nvPicPr>
          <p:cNvPr id="239" name="Google Shape;239;p30"/>
          <p:cNvPicPr preferRelativeResize="0"/>
          <p:nvPr/>
        </p:nvPicPr>
        <p:blipFill rotWithShape="1">
          <a:blip r:embed="rId5">
            <a:alphaModFix/>
          </a:blip>
          <a:srcRect b="0" l="0" r="0" t="0"/>
          <a:stretch/>
        </p:blipFill>
        <p:spPr>
          <a:xfrm>
            <a:off x="4681795" y="3302200"/>
            <a:ext cx="2186630" cy="1268925"/>
          </a:xfrm>
          <a:prstGeom prst="rect">
            <a:avLst/>
          </a:prstGeom>
          <a:noFill/>
          <a:ln>
            <a:noFill/>
          </a:ln>
        </p:spPr>
      </p:pic>
      <p:pic>
        <p:nvPicPr>
          <p:cNvPr id="240" name="Google Shape;240;p30"/>
          <p:cNvPicPr preferRelativeResize="0"/>
          <p:nvPr/>
        </p:nvPicPr>
        <p:blipFill rotWithShape="1">
          <a:blip r:embed="rId6">
            <a:alphaModFix/>
          </a:blip>
          <a:srcRect b="0" l="0" r="0" t="0"/>
          <a:stretch/>
        </p:blipFill>
        <p:spPr>
          <a:xfrm>
            <a:off x="6868425" y="3302200"/>
            <a:ext cx="2233543" cy="1268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37faa3a2b31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400050" lvl="0" marL="457200" rtl="0" algn="l">
              <a:lnSpc>
                <a:spcPct val="100000"/>
              </a:lnSpc>
              <a:spcBef>
                <a:spcPts val="0"/>
              </a:spcBef>
              <a:spcAft>
                <a:spcPts val="0"/>
              </a:spcAft>
              <a:buSzPct val="100000"/>
              <a:buAutoNum type="arabicPeriod"/>
            </a:pPr>
            <a:r>
              <a:rPr lang="es"/>
              <a:t>EVOLUCIÓN DEL DISEÑO WEB</a:t>
            </a:r>
            <a:endParaRPr/>
          </a:p>
        </p:txBody>
      </p:sp>
      <p:sp>
        <p:nvSpPr>
          <p:cNvPr id="69" name="Google Shape;69;g37faa3a2b31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70" name="Google Shape;70;g37faa3a2b31_0_0"/>
          <p:cNvPicPr preferRelativeResize="0"/>
          <p:nvPr/>
        </p:nvPicPr>
        <p:blipFill rotWithShape="1">
          <a:blip r:embed="rId3">
            <a:alphaModFix/>
          </a:blip>
          <a:srcRect b="60457" l="0" r="0" t="0"/>
          <a:stretch/>
        </p:blipFill>
        <p:spPr>
          <a:xfrm>
            <a:off x="80050" y="1943525"/>
            <a:ext cx="4453799" cy="2033899"/>
          </a:xfrm>
          <a:prstGeom prst="rect">
            <a:avLst/>
          </a:prstGeom>
          <a:noFill/>
          <a:ln>
            <a:noFill/>
          </a:ln>
        </p:spPr>
      </p:pic>
      <p:pic>
        <p:nvPicPr>
          <p:cNvPr id="71" name="Google Shape;71;g37faa3a2b31_0_0"/>
          <p:cNvPicPr preferRelativeResize="0"/>
          <p:nvPr/>
        </p:nvPicPr>
        <p:blipFill rotWithShape="1">
          <a:blip r:embed="rId3">
            <a:alphaModFix/>
          </a:blip>
          <a:srcRect b="0" l="0" r="0" t="39744"/>
          <a:stretch/>
        </p:blipFill>
        <p:spPr>
          <a:xfrm>
            <a:off x="4635275" y="1581950"/>
            <a:ext cx="4453799" cy="30993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6. ELEMENTOS VISUALES</a:t>
            </a:r>
            <a:endParaRPr/>
          </a:p>
        </p:txBody>
      </p:sp>
      <p:sp>
        <p:nvSpPr>
          <p:cNvPr id="246" name="Google Shape;246;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Los elementos básicos conceptuales nos permiten crear formas de todo tipo. </a:t>
            </a:r>
            <a:endParaRPr/>
          </a:p>
          <a:p>
            <a:pPr indent="0" lvl="0" marL="0" rtl="0" algn="l">
              <a:lnSpc>
                <a:spcPct val="115000"/>
              </a:lnSpc>
              <a:spcBef>
                <a:spcPts val="1200"/>
              </a:spcBef>
              <a:spcAft>
                <a:spcPts val="1200"/>
              </a:spcAft>
              <a:buSzPts val="1800"/>
              <a:buNone/>
            </a:pPr>
            <a:r>
              <a:rPr lang="es"/>
              <a:t>Estos elementos básicos con los que podemos crear elementos más complejos tienen unas </a:t>
            </a:r>
            <a:r>
              <a:rPr b="1" lang="es" u="sng"/>
              <a:t>características visuales,</a:t>
            </a:r>
            <a:r>
              <a:rPr lang="es"/>
              <a:t> que son la forma, la medida, el color y la textura.</a:t>
            </a:r>
            <a:endParaRPr/>
          </a:p>
        </p:txBody>
      </p:sp>
      <p:pic>
        <p:nvPicPr>
          <p:cNvPr id="247" name="Google Shape;247;p31"/>
          <p:cNvPicPr preferRelativeResize="0"/>
          <p:nvPr/>
        </p:nvPicPr>
        <p:blipFill rotWithShape="1">
          <a:blip r:embed="rId3">
            <a:alphaModFix/>
          </a:blip>
          <a:srcRect b="0" l="0" r="0" t="0"/>
          <a:stretch/>
        </p:blipFill>
        <p:spPr>
          <a:xfrm>
            <a:off x="0" y="2794000"/>
            <a:ext cx="2241674" cy="1968500"/>
          </a:xfrm>
          <a:prstGeom prst="rect">
            <a:avLst/>
          </a:prstGeom>
          <a:noFill/>
          <a:ln>
            <a:noFill/>
          </a:ln>
        </p:spPr>
      </p:pic>
      <p:pic>
        <p:nvPicPr>
          <p:cNvPr id="248" name="Google Shape;248;p31"/>
          <p:cNvPicPr preferRelativeResize="0"/>
          <p:nvPr/>
        </p:nvPicPr>
        <p:blipFill rotWithShape="1">
          <a:blip r:embed="rId4">
            <a:alphaModFix/>
          </a:blip>
          <a:srcRect b="0" l="0" r="0" t="0"/>
          <a:stretch/>
        </p:blipFill>
        <p:spPr>
          <a:xfrm>
            <a:off x="2320470" y="2794000"/>
            <a:ext cx="2306192" cy="1968500"/>
          </a:xfrm>
          <a:prstGeom prst="rect">
            <a:avLst/>
          </a:prstGeom>
          <a:noFill/>
          <a:ln>
            <a:noFill/>
          </a:ln>
        </p:spPr>
      </p:pic>
      <p:pic>
        <p:nvPicPr>
          <p:cNvPr id="249" name="Google Shape;249;p31"/>
          <p:cNvPicPr preferRelativeResize="0"/>
          <p:nvPr/>
        </p:nvPicPr>
        <p:blipFill rotWithShape="1">
          <a:blip r:embed="rId5">
            <a:alphaModFix/>
          </a:blip>
          <a:srcRect b="0" l="0" r="0" t="0"/>
          <a:stretch/>
        </p:blipFill>
        <p:spPr>
          <a:xfrm>
            <a:off x="4705462" y="2794000"/>
            <a:ext cx="1986080" cy="1968500"/>
          </a:xfrm>
          <a:prstGeom prst="rect">
            <a:avLst/>
          </a:prstGeom>
          <a:noFill/>
          <a:ln>
            <a:noFill/>
          </a:ln>
        </p:spPr>
      </p:pic>
      <p:pic>
        <p:nvPicPr>
          <p:cNvPr id="250" name="Google Shape;250;p31"/>
          <p:cNvPicPr preferRelativeResize="0"/>
          <p:nvPr/>
        </p:nvPicPr>
        <p:blipFill rotWithShape="1">
          <a:blip r:embed="rId6">
            <a:alphaModFix/>
          </a:blip>
          <a:srcRect b="0" l="0" r="0" t="0"/>
          <a:stretch/>
        </p:blipFill>
        <p:spPr>
          <a:xfrm>
            <a:off x="6736027" y="2794000"/>
            <a:ext cx="2407973" cy="1968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7. ELEMENTOS DE RELACIÓN</a:t>
            </a:r>
            <a:endParaRPr/>
          </a:p>
        </p:txBody>
      </p:sp>
      <p:sp>
        <p:nvSpPr>
          <p:cNvPr id="256" name="Google Shape;256;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Ahora vamos a ver los elementos de relación que nos ayudan a </a:t>
            </a:r>
            <a:r>
              <a:rPr lang="es" u="sng"/>
              <a:t>definir la ubicación y la relación entre las distintas formas.</a:t>
            </a:r>
            <a:r>
              <a:rPr lang="es"/>
              <a:t> Los elementos de relación son la dirección, la posición, el espacio y la gravedad.</a:t>
            </a:r>
            <a:endParaRPr/>
          </a:p>
          <a:p>
            <a:pPr indent="-342900" lvl="0" marL="457200" rtl="0" algn="l">
              <a:lnSpc>
                <a:spcPct val="115000"/>
              </a:lnSpc>
              <a:spcBef>
                <a:spcPts val="1200"/>
              </a:spcBef>
              <a:spcAft>
                <a:spcPts val="0"/>
              </a:spcAft>
              <a:buSzPts val="1800"/>
              <a:buChar char="●"/>
            </a:pPr>
            <a:r>
              <a:rPr b="1" lang="es" u="sng"/>
              <a:t>Dirección</a:t>
            </a:r>
            <a:r>
              <a:rPr lang="es"/>
              <a:t>: Se puede utilizar para crear un flujo visual que guíe al usuario a través de la página. Por ejemplo, una dirección diagonal puede crear una sensación de movimiento, mientras que una dirección vertical puede dar una sensación de estabilidad y solidez.</a:t>
            </a:r>
            <a:endParaRPr/>
          </a:p>
        </p:txBody>
      </p:sp>
      <p:pic>
        <p:nvPicPr>
          <p:cNvPr id="257" name="Google Shape;257;p32"/>
          <p:cNvPicPr preferRelativeResize="0"/>
          <p:nvPr/>
        </p:nvPicPr>
        <p:blipFill rotWithShape="1">
          <a:blip r:embed="rId3">
            <a:alphaModFix/>
          </a:blip>
          <a:srcRect b="0" l="0" r="0" t="0"/>
          <a:stretch/>
        </p:blipFill>
        <p:spPr>
          <a:xfrm>
            <a:off x="3375488" y="3652925"/>
            <a:ext cx="2393025" cy="1531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7. ELEMENTOS DE RELACIÓN</a:t>
            </a:r>
            <a:endParaRPr/>
          </a:p>
          <a:p>
            <a:pPr indent="0" lvl="0" marL="0" rtl="0" algn="l">
              <a:lnSpc>
                <a:spcPct val="100000"/>
              </a:lnSpc>
              <a:spcBef>
                <a:spcPts val="0"/>
              </a:spcBef>
              <a:spcAft>
                <a:spcPts val="0"/>
              </a:spcAft>
              <a:buSzPct val="111111"/>
              <a:buNone/>
            </a:pPr>
            <a:r>
              <a:t/>
            </a:r>
            <a:endParaRPr/>
          </a:p>
        </p:txBody>
      </p:sp>
      <p:sp>
        <p:nvSpPr>
          <p:cNvPr id="263" name="Google Shape;26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s" u="sng"/>
              <a:t>Posición</a:t>
            </a:r>
            <a:r>
              <a:rPr lang="es"/>
              <a:t>: Define la posición exacta de un elemento respecto a la estructura en el que se encuentra ubicado. Los elementos pueden estar posicionados de manera </a:t>
            </a:r>
            <a:r>
              <a:rPr b="1" lang="es"/>
              <a:t>simétrica o asimétrica.</a:t>
            </a:r>
            <a:r>
              <a:rPr lang="es"/>
              <a:t> Una disposición simétrica es más formal y puede ser útil para transmitir una sensación de orden. En cambio, una disposición asimétrica puede ser más dinámica y emocionante.</a:t>
            </a:r>
            <a:endParaRPr/>
          </a:p>
        </p:txBody>
      </p:sp>
      <p:pic>
        <p:nvPicPr>
          <p:cNvPr id="264" name="Google Shape;264;p33"/>
          <p:cNvPicPr preferRelativeResize="0"/>
          <p:nvPr/>
        </p:nvPicPr>
        <p:blipFill rotWithShape="1">
          <a:blip r:embed="rId3">
            <a:alphaModFix/>
          </a:blip>
          <a:srcRect b="0" l="0" r="0" t="0"/>
          <a:stretch/>
        </p:blipFill>
        <p:spPr>
          <a:xfrm>
            <a:off x="2995613" y="2898825"/>
            <a:ext cx="3152774" cy="1997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7. ELEMENTOS DE RELACIÓN</a:t>
            </a:r>
            <a:endParaRPr/>
          </a:p>
          <a:p>
            <a:pPr indent="0" lvl="0" marL="0" rtl="0" algn="l">
              <a:lnSpc>
                <a:spcPct val="100000"/>
              </a:lnSpc>
              <a:spcBef>
                <a:spcPts val="0"/>
              </a:spcBef>
              <a:spcAft>
                <a:spcPts val="0"/>
              </a:spcAft>
              <a:buSzPct val="111111"/>
              <a:buNone/>
            </a:pPr>
            <a:r>
              <a:t/>
            </a:r>
            <a:endParaRPr/>
          </a:p>
        </p:txBody>
      </p:sp>
      <p:sp>
        <p:nvSpPr>
          <p:cNvPr id="270" name="Google Shape;270;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s" u="sng"/>
              <a:t>Espacio</a:t>
            </a:r>
            <a:r>
              <a:rPr lang="es"/>
              <a:t>: Todos los elementos presentes en un sistema ocupan un espacio. Sin embargo, este espacio puede ofrecer diferentes sensaciones en cuanto a su profundidad. </a:t>
            </a:r>
            <a:endParaRPr/>
          </a:p>
          <a:p>
            <a:pPr indent="-342900" lvl="0" marL="457200" rtl="0" algn="l">
              <a:lnSpc>
                <a:spcPct val="115000"/>
              </a:lnSpc>
              <a:spcBef>
                <a:spcPts val="0"/>
              </a:spcBef>
              <a:spcAft>
                <a:spcPts val="0"/>
              </a:spcAft>
              <a:buSzPts val="1800"/>
              <a:buChar char="●"/>
            </a:pPr>
            <a:r>
              <a:rPr b="1" lang="es" u="sng"/>
              <a:t>Gravedad</a:t>
            </a:r>
            <a:r>
              <a:rPr lang="es"/>
              <a:t>: La gravedad es la fuerza que ejerce sobre los objetos en una página. Gracias a la sensación de gravedad podemos dar diferentes sensaciones a los elementos: pesadez, estabilidad, inestabilidad, etc. </a:t>
            </a:r>
            <a:endParaRPr/>
          </a:p>
        </p:txBody>
      </p:sp>
      <p:pic>
        <p:nvPicPr>
          <p:cNvPr id="271" name="Google Shape;271;p34"/>
          <p:cNvPicPr preferRelativeResize="0"/>
          <p:nvPr/>
        </p:nvPicPr>
        <p:blipFill rotWithShape="1">
          <a:blip r:embed="rId3">
            <a:alphaModFix/>
          </a:blip>
          <a:srcRect b="0" l="0" r="0" t="0"/>
          <a:stretch/>
        </p:blipFill>
        <p:spPr>
          <a:xfrm>
            <a:off x="1184675" y="3190875"/>
            <a:ext cx="2676125" cy="1727199"/>
          </a:xfrm>
          <a:prstGeom prst="rect">
            <a:avLst/>
          </a:prstGeom>
          <a:noFill/>
          <a:ln>
            <a:noFill/>
          </a:ln>
        </p:spPr>
      </p:pic>
      <p:pic>
        <p:nvPicPr>
          <p:cNvPr id="272" name="Google Shape;272;p34"/>
          <p:cNvPicPr preferRelativeResize="0"/>
          <p:nvPr/>
        </p:nvPicPr>
        <p:blipFill rotWithShape="1">
          <a:blip r:embed="rId4">
            <a:alphaModFix/>
          </a:blip>
          <a:srcRect b="0" l="0" r="0" t="0"/>
          <a:stretch/>
        </p:blipFill>
        <p:spPr>
          <a:xfrm>
            <a:off x="5312175" y="3190097"/>
            <a:ext cx="2676124" cy="17287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8. Elementos prácticos del diseño: representación, significado y función</a:t>
            </a:r>
            <a:endParaRPr/>
          </a:p>
        </p:txBody>
      </p:sp>
      <p:sp>
        <p:nvSpPr>
          <p:cNvPr id="278" name="Google Shape;278;p35"/>
          <p:cNvSpPr txBox="1"/>
          <p:nvPr>
            <p:ph idx="1" type="body"/>
          </p:nvPr>
        </p:nvSpPr>
        <p:spPr>
          <a:xfrm>
            <a:off x="311700" y="1444625"/>
            <a:ext cx="7084200" cy="36990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115000"/>
              </a:lnSpc>
              <a:spcBef>
                <a:spcPts val="0"/>
              </a:spcBef>
              <a:spcAft>
                <a:spcPts val="0"/>
              </a:spcAft>
              <a:buSzPct val="100000"/>
              <a:buChar char="●"/>
            </a:pPr>
            <a:r>
              <a:rPr lang="es"/>
              <a:t>Un elemento es </a:t>
            </a:r>
            <a:r>
              <a:rPr b="1" lang="es"/>
              <a:t>representativo</a:t>
            </a:r>
            <a:r>
              <a:rPr lang="es"/>
              <a:t> cuando se ha creado a partir de un objeto presente en el mundo real. Ejemplo: Representación de la luna.</a:t>
            </a:r>
            <a:br>
              <a:rPr lang="es"/>
            </a:br>
            <a:endParaRPr/>
          </a:p>
          <a:p>
            <a:pPr indent="-334327" lvl="0" marL="457200" rtl="0" algn="l">
              <a:lnSpc>
                <a:spcPct val="115000"/>
              </a:lnSpc>
              <a:spcBef>
                <a:spcPts val="0"/>
              </a:spcBef>
              <a:spcAft>
                <a:spcPts val="0"/>
              </a:spcAft>
              <a:buSzPct val="100000"/>
              <a:buChar char="●"/>
            </a:pPr>
            <a:r>
              <a:rPr lang="es"/>
              <a:t>Un elemento tiene un </a:t>
            </a:r>
            <a:r>
              <a:rPr b="1" lang="es"/>
              <a:t>significado</a:t>
            </a:r>
            <a:r>
              <a:rPr lang="es"/>
              <a:t> cuando transmite un mensaje. Ejemplo: el Yin Yang describe las dos fuerzas fundamentales opuestas y complementarias que se encuentran en todas las cosas.</a:t>
            </a:r>
            <a:br>
              <a:rPr lang="es"/>
            </a:br>
            <a:endParaRPr/>
          </a:p>
          <a:p>
            <a:pPr indent="-334327" lvl="0" marL="457200" rtl="0" algn="l">
              <a:lnSpc>
                <a:spcPct val="115000"/>
              </a:lnSpc>
              <a:spcBef>
                <a:spcPts val="0"/>
              </a:spcBef>
              <a:spcAft>
                <a:spcPts val="0"/>
              </a:spcAft>
              <a:buSzPct val="100000"/>
              <a:buChar char="●"/>
            </a:pPr>
            <a:r>
              <a:rPr lang="es"/>
              <a:t>Un elemento tiene una </a:t>
            </a:r>
            <a:r>
              <a:rPr b="1" lang="es"/>
              <a:t>función</a:t>
            </a:r>
            <a:r>
              <a:rPr lang="es"/>
              <a:t> cuando es capaz de transmitir el propósito para el cual ha sido creado. Ejemplo: la señal de prohibido hace la función de prohibir el paso.</a:t>
            </a:r>
            <a:endParaRPr/>
          </a:p>
          <a:p>
            <a:pPr indent="0" lvl="0" marL="457200" rtl="0" algn="l">
              <a:lnSpc>
                <a:spcPct val="115000"/>
              </a:lnSpc>
              <a:spcBef>
                <a:spcPts val="1200"/>
              </a:spcBef>
              <a:spcAft>
                <a:spcPts val="1200"/>
              </a:spcAft>
              <a:buSzPct val="108651"/>
              <a:buNone/>
            </a:pPr>
            <a:r>
              <a:rPr b="1" lang="es" sz="1791" u="sng"/>
              <a:t>Los elementos prácticos del diseño son fundamentales para la creación de productos visuales efectivos. </a:t>
            </a:r>
            <a:endParaRPr b="1" sz="1791" u="sng"/>
          </a:p>
        </p:txBody>
      </p:sp>
      <p:pic>
        <p:nvPicPr>
          <p:cNvPr id="279" name="Google Shape;279;p35"/>
          <p:cNvPicPr preferRelativeResize="0"/>
          <p:nvPr/>
        </p:nvPicPr>
        <p:blipFill rotWithShape="1">
          <a:blip r:embed="rId3">
            <a:alphaModFix/>
          </a:blip>
          <a:srcRect b="0" l="0" r="0" t="0"/>
          <a:stretch/>
        </p:blipFill>
        <p:spPr>
          <a:xfrm>
            <a:off x="7967150" y="1217750"/>
            <a:ext cx="976825" cy="1020625"/>
          </a:xfrm>
          <a:prstGeom prst="rect">
            <a:avLst/>
          </a:prstGeom>
          <a:noFill/>
          <a:ln>
            <a:noFill/>
          </a:ln>
        </p:spPr>
      </p:pic>
      <p:pic>
        <p:nvPicPr>
          <p:cNvPr id="280" name="Google Shape;280;p35"/>
          <p:cNvPicPr preferRelativeResize="0"/>
          <p:nvPr/>
        </p:nvPicPr>
        <p:blipFill rotWithShape="1">
          <a:blip r:embed="rId4">
            <a:alphaModFix/>
          </a:blip>
          <a:srcRect b="0" l="0" r="0" t="0"/>
          <a:stretch/>
        </p:blipFill>
        <p:spPr>
          <a:xfrm>
            <a:off x="8191500" y="2438407"/>
            <a:ext cx="752475" cy="775850"/>
          </a:xfrm>
          <a:prstGeom prst="rect">
            <a:avLst/>
          </a:prstGeom>
          <a:noFill/>
          <a:ln>
            <a:noFill/>
          </a:ln>
        </p:spPr>
      </p:pic>
      <p:pic>
        <p:nvPicPr>
          <p:cNvPr id="281" name="Google Shape;281;p35"/>
          <p:cNvPicPr preferRelativeResize="0"/>
          <p:nvPr/>
        </p:nvPicPr>
        <p:blipFill rotWithShape="1">
          <a:blip r:embed="rId5">
            <a:alphaModFix/>
          </a:blip>
          <a:srcRect b="0" l="0" r="0" t="0"/>
          <a:stretch/>
        </p:blipFill>
        <p:spPr>
          <a:xfrm>
            <a:off x="7395934" y="3382525"/>
            <a:ext cx="1579516" cy="1541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37faa3a2b31_0_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87" name="Google Shape;287;g37faa3a2b31_0_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288" name="Google Shape;288;g37faa3a2b31_0_9"/>
          <p:cNvPicPr preferRelativeResize="0"/>
          <p:nvPr/>
        </p:nvPicPr>
        <p:blipFill rotWithShape="1">
          <a:blip r:embed="rId3">
            <a:alphaModFix/>
          </a:blip>
          <a:srcRect b="0" l="0" r="0" t="0"/>
          <a:stretch/>
        </p:blipFill>
        <p:spPr>
          <a:xfrm>
            <a:off x="0" y="26324"/>
            <a:ext cx="9144002" cy="509085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 GUÍA DE ESTILO </a:t>
            </a:r>
            <a:endParaRPr/>
          </a:p>
        </p:txBody>
      </p:sp>
      <p:sp>
        <p:nvSpPr>
          <p:cNvPr id="294" name="Google Shape;294;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Una guía de estilo es un documento que establece las</a:t>
            </a:r>
            <a:r>
              <a:rPr b="1" lang="es"/>
              <a:t> pautas para el diseño</a:t>
            </a:r>
            <a:r>
              <a:rPr lang="es"/>
              <a:t> y la presentación de contenido en una marca o proyecto. </a:t>
            </a:r>
            <a:br>
              <a:rPr lang="es"/>
            </a:br>
            <a:endParaRPr/>
          </a:p>
          <a:p>
            <a:pPr indent="-342900" lvl="0" marL="457200" rtl="0" algn="l">
              <a:lnSpc>
                <a:spcPct val="115000"/>
              </a:lnSpc>
              <a:spcBef>
                <a:spcPts val="0"/>
              </a:spcBef>
              <a:spcAft>
                <a:spcPts val="0"/>
              </a:spcAft>
              <a:buSzPts val="1800"/>
              <a:buChar char="●"/>
            </a:pPr>
            <a:r>
              <a:rPr lang="es"/>
              <a:t>Su objetivo es garantizar la </a:t>
            </a:r>
            <a:r>
              <a:rPr b="1" lang="es"/>
              <a:t>coherencia y la uniformidad </a:t>
            </a:r>
            <a:r>
              <a:rPr lang="es"/>
              <a:t>en el uso de elementos visuales, como colores, tipografías, imágenes y otros elementos gráficos.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 GUÍA DE ESTILO</a:t>
            </a:r>
            <a:endParaRPr/>
          </a:p>
        </p:txBody>
      </p:sp>
      <p:sp>
        <p:nvSpPr>
          <p:cNvPr id="300" name="Google Shape;300;p37"/>
          <p:cNvSpPr txBox="1"/>
          <p:nvPr>
            <p:ph idx="1" type="body"/>
          </p:nvPr>
        </p:nvSpPr>
        <p:spPr>
          <a:xfrm>
            <a:off x="311700" y="1152475"/>
            <a:ext cx="8520600" cy="39117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s"/>
              <a:t>Las guías de estilo recogen los </a:t>
            </a:r>
            <a:r>
              <a:rPr lang="es" u="sng"/>
              <a:t>criterios y normas</a:t>
            </a:r>
            <a:r>
              <a:rPr lang="es"/>
              <a:t> que deben seguir los desarrolladores de un sitio web para que tenga una apariencia uniforme y atractiva para el usuario.</a:t>
            </a:r>
            <a:br>
              <a:rPr lang="es"/>
            </a:br>
            <a:endParaRPr/>
          </a:p>
          <a:p>
            <a:pPr indent="-342900" lvl="0" marL="457200" rtl="0" algn="l">
              <a:lnSpc>
                <a:spcPct val="115000"/>
              </a:lnSpc>
              <a:spcBef>
                <a:spcPts val="0"/>
              </a:spcBef>
              <a:spcAft>
                <a:spcPts val="0"/>
              </a:spcAft>
              <a:buSzPts val="1800"/>
              <a:buChar char="●"/>
            </a:pPr>
            <a:r>
              <a:rPr lang="es"/>
              <a:t>Desde el punto de vista de los programadores y los diseñadores, estas guías de estilo son esenciales para favorecer el desarrollo de una página web, tanto en el </a:t>
            </a:r>
            <a:r>
              <a:rPr lang="es" u="sng"/>
              <a:t>diseño como en su posterior mantenimiento.</a:t>
            </a:r>
            <a:r>
              <a:rPr lang="es"/>
              <a:t> </a:t>
            </a:r>
            <a:r>
              <a:rPr i="1" lang="es"/>
              <a:t>Este aspecto es muy importante ya que el mantenimiento puede ser llevado cada vez por una persona.</a:t>
            </a:r>
            <a:br>
              <a:rPr i="1" lang="es"/>
            </a:br>
            <a:endParaRPr i="1"/>
          </a:p>
          <a:p>
            <a:pPr indent="-342900" lvl="0" marL="457200" rtl="0" algn="l">
              <a:lnSpc>
                <a:spcPct val="115000"/>
              </a:lnSpc>
              <a:spcBef>
                <a:spcPts val="0"/>
              </a:spcBef>
              <a:spcAft>
                <a:spcPts val="0"/>
              </a:spcAft>
              <a:buSzPts val="1800"/>
              <a:buChar char="●"/>
            </a:pPr>
            <a:r>
              <a:rPr lang="es"/>
              <a:t>En las guías de estilo se recogen datos como la </a:t>
            </a:r>
            <a:r>
              <a:rPr b="1" lang="es"/>
              <a:t>gama de colores</a:t>
            </a:r>
            <a:r>
              <a:rPr lang="es"/>
              <a:t> utilizada, los </a:t>
            </a:r>
            <a:r>
              <a:rPr b="1" lang="es"/>
              <a:t>iconos</a:t>
            </a:r>
            <a:r>
              <a:rPr lang="es"/>
              <a:t>, la </a:t>
            </a:r>
            <a:r>
              <a:rPr b="1" lang="es"/>
              <a:t>tipografía</a:t>
            </a:r>
            <a:r>
              <a:rPr lang="es"/>
              <a:t>, el </a:t>
            </a:r>
            <a:r>
              <a:rPr b="1" lang="es"/>
              <a:t>tamaño de las letras</a:t>
            </a:r>
            <a:r>
              <a:rPr lang="es"/>
              <a:t>, etc.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9.1. Cómo crear una guía de estilo</a:t>
            </a:r>
            <a:endParaRPr/>
          </a:p>
        </p:txBody>
      </p:sp>
      <p:sp>
        <p:nvSpPr>
          <p:cNvPr id="306" name="Google Shape;30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AutoNum type="arabicPeriod"/>
            </a:pPr>
            <a:r>
              <a:rPr b="1" lang="es" u="sng"/>
              <a:t>Define la identidad de tu marca</a:t>
            </a:r>
            <a:r>
              <a:rPr lang="es"/>
              <a:t>:  Esto te ayudará a tomar decisiones sobre el estilo visual y el tono de voz que debes utilizar.</a:t>
            </a:r>
            <a:endParaRPr/>
          </a:p>
          <a:p>
            <a:pPr indent="-342900" lvl="0" marL="457200" rtl="0" algn="l">
              <a:lnSpc>
                <a:spcPct val="115000"/>
              </a:lnSpc>
              <a:spcBef>
                <a:spcPts val="0"/>
              </a:spcBef>
              <a:spcAft>
                <a:spcPts val="0"/>
              </a:spcAft>
              <a:buSzPts val="1800"/>
              <a:buAutoNum type="arabicPeriod"/>
            </a:pPr>
            <a:r>
              <a:rPr b="1" lang="es" u="sng"/>
              <a:t>Elige una paleta de colores</a:t>
            </a:r>
            <a:r>
              <a:rPr lang="es"/>
              <a:t>: Es importante elegir una paleta de colores que refleje la identidad de tu marca y sea coherente con el resto de tus elementos visuales. Asegúrate de incluir información sobre los colores principales y secundarios, así como sobre cómo deben utilizarse en diferentes elementos del sitio.</a:t>
            </a:r>
            <a:endParaRPr/>
          </a:p>
          <a:p>
            <a:pPr indent="-342900" lvl="0" marL="457200" rtl="0" algn="l">
              <a:lnSpc>
                <a:spcPct val="115000"/>
              </a:lnSpc>
              <a:spcBef>
                <a:spcPts val="0"/>
              </a:spcBef>
              <a:spcAft>
                <a:spcPts val="0"/>
              </a:spcAft>
              <a:buSzPts val="1800"/>
              <a:buAutoNum type="arabicPeriod"/>
            </a:pPr>
            <a:r>
              <a:rPr b="1" lang="es" u="sng"/>
              <a:t>Selecciona las tipografías</a:t>
            </a:r>
            <a:r>
              <a:rPr lang="es"/>
              <a:t>: Elige fuentes que sean legibles y estén en línea con la identidad de tu marca. Incluye información sobre las fuentes principales y secundarias, así como sobre cómo deben utilizarse en diferentes elementos del sitio, como títulos, subtítulos y texto del cuerpo.</a:t>
            </a:r>
            <a:endParaRPr/>
          </a:p>
          <a:p>
            <a:pPr indent="-342900" lvl="0" marL="457200" rtl="0" algn="l">
              <a:lnSpc>
                <a:spcPct val="115000"/>
              </a:lnSpc>
              <a:spcBef>
                <a:spcPts val="0"/>
              </a:spcBef>
              <a:spcAft>
                <a:spcPts val="0"/>
              </a:spcAft>
              <a:buSzPts val="1800"/>
              <a:buAutoNum type="arabicPeriod"/>
            </a:pPr>
            <a:r>
              <a:rPr b="1" lang="es" u="sng"/>
              <a:t>Establece pautas para el uso de imágenes</a:t>
            </a:r>
            <a:endParaRPr b="1" u="sng"/>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9.1. Cómo crear una guía de estilo</a:t>
            </a:r>
            <a:endParaRPr/>
          </a:p>
          <a:p>
            <a:pPr indent="0" lvl="0" marL="0" rtl="0" algn="l">
              <a:lnSpc>
                <a:spcPct val="100000"/>
              </a:lnSpc>
              <a:spcBef>
                <a:spcPts val="0"/>
              </a:spcBef>
              <a:spcAft>
                <a:spcPts val="0"/>
              </a:spcAft>
              <a:buSzPct val="111111"/>
              <a:buNone/>
            </a:pPr>
            <a:r>
              <a:t/>
            </a:r>
            <a:endParaRPr/>
          </a:p>
        </p:txBody>
      </p:sp>
      <p:sp>
        <p:nvSpPr>
          <p:cNvPr id="312" name="Google Shape;312;p39"/>
          <p:cNvSpPr txBox="1"/>
          <p:nvPr>
            <p:ph idx="1" type="body"/>
          </p:nvPr>
        </p:nvSpPr>
        <p:spPr>
          <a:xfrm>
            <a:off x="311700" y="1152475"/>
            <a:ext cx="8520600" cy="35835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s"/>
              <a:t>5.  </a:t>
            </a:r>
            <a:r>
              <a:rPr b="1" lang="es" u="sng"/>
              <a:t>Define el tono y el estilo de escritura</a:t>
            </a:r>
            <a:r>
              <a:rPr lang="es"/>
              <a:t>: Establece pautas claras sobre el tono y el estilo que deben seguir los textos, incluyendo aspectos como el uso de la voz activa o pasiva, el nivel de formalidad y el uso de jerga o tecnicismos.</a:t>
            </a:r>
            <a:endParaRPr/>
          </a:p>
          <a:p>
            <a:pPr indent="0" lvl="0" marL="0" rtl="0" algn="l">
              <a:lnSpc>
                <a:spcPct val="115000"/>
              </a:lnSpc>
              <a:spcBef>
                <a:spcPts val="1200"/>
              </a:spcBef>
              <a:spcAft>
                <a:spcPts val="0"/>
              </a:spcAft>
              <a:buSzPts val="1800"/>
              <a:buNone/>
            </a:pPr>
            <a:r>
              <a:rPr lang="es"/>
              <a:t>6. </a:t>
            </a:r>
            <a:r>
              <a:rPr b="1" lang="es" u="sng"/>
              <a:t>Selecciona los iconos</a:t>
            </a:r>
            <a:r>
              <a:rPr lang="es" u="sng"/>
              <a:t>:</a:t>
            </a:r>
            <a:r>
              <a:rPr lang="es"/>
              <a:t> Al crear tu guía de estilo, es importante establecer pautas claras sobre el uso de iconos, incluyendo información sobre el estilo y el tamaño de los iconos, así como sobre cómo deben utilizarse en diferentes partes del sitio.</a:t>
            </a:r>
            <a:endParaRPr/>
          </a:p>
          <a:p>
            <a:pPr indent="0" lvl="0" marL="0" rtl="0" algn="l">
              <a:lnSpc>
                <a:spcPct val="115000"/>
              </a:lnSpc>
              <a:spcBef>
                <a:spcPts val="1200"/>
              </a:spcBef>
              <a:spcAft>
                <a:spcPts val="0"/>
              </a:spcAft>
              <a:buSzPts val="1800"/>
              <a:buNone/>
            </a:pPr>
            <a:r>
              <a:rPr lang="es"/>
              <a:t>7. </a:t>
            </a:r>
            <a:r>
              <a:rPr b="1" lang="es" u="sng"/>
              <a:t>Diseña botones, formularios y otros componentes: </a:t>
            </a:r>
            <a:r>
              <a:rPr lang="es"/>
              <a:t>Asegúrate de diseñar componentes que sean coherentes con la identidad visual de tu marca y que sean fáciles de usar para tus usuarios.</a:t>
            </a:r>
            <a:endParaRPr/>
          </a:p>
          <a:p>
            <a:pPr indent="0" lvl="0" marL="0" rtl="0" algn="l">
              <a:lnSpc>
                <a:spcPct val="115000"/>
              </a:lnSpc>
              <a:spcBef>
                <a:spcPts val="1200"/>
              </a:spcBef>
              <a:spcAft>
                <a:spcPts val="1200"/>
              </a:spcAft>
              <a:buSzPts val="1800"/>
              <a:buNone/>
            </a:pPr>
            <a:r>
              <a:rPr lang="es" u="sng">
                <a:solidFill>
                  <a:schemeClr val="hlink"/>
                </a:solidFill>
                <a:hlinkClick r:id="rId3"/>
              </a:rPr>
              <a:t>https://es.pinterest.com/eniun_es/guias-de-estilo/</a:t>
            </a:r>
            <a:r>
              <a:rPr lang="es"/>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400050" lvl="0" marL="457200" rtl="0" algn="l">
              <a:lnSpc>
                <a:spcPct val="100000"/>
              </a:lnSpc>
              <a:spcBef>
                <a:spcPts val="0"/>
              </a:spcBef>
              <a:spcAft>
                <a:spcPts val="0"/>
              </a:spcAft>
              <a:buSzPct val="100000"/>
              <a:buAutoNum type="arabicPeriod"/>
            </a:pPr>
            <a:r>
              <a:rPr lang="es"/>
              <a:t>EVOLUCIÓN DEL DISEÑO WEB</a:t>
            </a:r>
            <a:endParaRPr/>
          </a:p>
        </p:txBody>
      </p:sp>
      <p:sp>
        <p:nvSpPr>
          <p:cNvPr id="77" name="Google Shape;77;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s" sz="2300" u="sng">
                <a:solidFill>
                  <a:schemeClr val="accent1"/>
                </a:solidFill>
              </a:rPr>
              <a:t>1991: Primer sitio web</a:t>
            </a:r>
            <a:endParaRPr u="sng">
              <a:solidFill>
                <a:schemeClr val="accent1"/>
              </a:solidFill>
            </a:endParaRPr>
          </a:p>
          <a:p>
            <a:pPr indent="0" lvl="0" marL="0" rtl="0" algn="l">
              <a:lnSpc>
                <a:spcPct val="115000"/>
              </a:lnSpc>
              <a:spcBef>
                <a:spcPts val="1200"/>
              </a:spcBef>
              <a:spcAft>
                <a:spcPts val="1200"/>
              </a:spcAft>
              <a:buSzPts val="1800"/>
              <a:buNone/>
            </a:pPr>
            <a:r>
              <a:rPr lang="es"/>
              <a:t>El primer documento formal con la descripción de HTML se publicó en 1991 bajo el nombre “HTML Tags” (Etiquetas HTML) y actualmente puede ser consultado a modo de reliquia informática: </a:t>
            </a:r>
            <a:r>
              <a:rPr lang="es" u="sng">
                <a:solidFill>
                  <a:schemeClr val="hlink"/>
                </a:solidFill>
                <a:hlinkClick r:id="rId3"/>
              </a:rPr>
              <a:t>https://www.w3.org/History/19921103-hypertext/hypertext/WWW/MarkUp/Tags.html</a:t>
            </a:r>
            <a:r>
              <a:rPr lang="es"/>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9.2. Los colores</a:t>
            </a:r>
            <a:endParaRPr/>
          </a:p>
          <a:p>
            <a:pPr indent="0" lvl="0" marL="0" rtl="0" algn="l">
              <a:lnSpc>
                <a:spcPct val="100000"/>
              </a:lnSpc>
              <a:spcBef>
                <a:spcPts val="0"/>
              </a:spcBef>
              <a:spcAft>
                <a:spcPts val="0"/>
              </a:spcAft>
              <a:buSzPct val="111111"/>
              <a:buNone/>
            </a:pPr>
            <a:r>
              <a:rPr lang="es"/>
              <a:t>9.2.1. La teoría del color</a:t>
            </a:r>
            <a:endParaRPr/>
          </a:p>
        </p:txBody>
      </p:sp>
      <p:sp>
        <p:nvSpPr>
          <p:cNvPr id="318" name="Google Shape;318;p40"/>
          <p:cNvSpPr txBox="1"/>
          <p:nvPr>
            <p:ph idx="1" type="body"/>
          </p:nvPr>
        </p:nvSpPr>
        <p:spPr>
          <a:xfrm>
            <a:off x="311700" y="1791125"/>
            <a:ext cx="8520600" cy="32259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0"/>
              </a:spcAft>
              <a:buSzPct val="117647"/>
              <a:buNone/>
            </a:pPr>
            <a:r>
              <a:rPr lang="es"/>
              <a:t>La teoría del color es un conjunto de principios y directrices que pueden ayudar a los diseñadores a elegir y combinar colores de manera efectiva  Algunos conceptos importantes de la teoría del color que pueden ser útiles para el diseño web incluyen:</a:t>
            </a:r>
            <a:endParaRPr/>
          </a:p>
          <a:p>
            <a:pPr indent="-325755" lvl="0" marL="457200" rtl="0" algn="l">
              <a:lnSpc>
                <a:spcPct val="115000"/>
              </a:lnSpc>
              <a:spcBef>
                <a:spcPts val="1200"/>
              </a:spcBef>
              <a:spcAft>
                <a:spcPts val="0"/>
              </a:spcAft>
              <a:buSzPct val="100000"/>
              <a:buChar char="●"/>
            </a:pPr>
            <a:r>
              <a:rPr b="1" lang="es"/>
              <a:t>El círculo cromático</a:t>
            </a:r>
            <a:r>
              <a:rPr lang="es"/>
              <a:t>:   representación visual de los colores primarios, secundarios y terciarios, organizados en un círculo. Los colores opuestos en el círculo cromático se llaman colores complementarios y pueden crear combinaciones de alto contraste y armonía visual.</a:t>
            </a:r>
            <a:endParaRPr/>
          </a:p>
          <a:p>
            <a:pPr indent="-325755" lvl="0" marL="457200" rtl="0" algn="l">
              <a:lnSpc>
                <a:spcPct val="115000"/>
              </a:lnSpc>
              <a:spcBef>
                <a:spcPts val="0"/>
              </a:spcBef>
              <a:spcAft>
                <a:spcPts val="0"/>
              </a:spcAft>
              <a:buSzPct val="100000"/>
              <a:buChar char="●"/>
            </a:pPr>
            <a:r>
              <a:rPr b="1" lang="es"/>
              <a:t>Armonía de colores:</a:t>
            </a:r>
            <a:r>
              <a:rPr lang="es"/>
              <a:t> La armonía de colores se refiere a la combinación de colores de manera que sean visualmente atractivos y equilibrados. Hay varias formas de lograr la armonía de colores:</a:t>
            </a:r>
            <a:endParaRPr/>
          </a:p>
          <a:p>
            <a:pPr indent="-304165" lvl="1" marL="914400" rtl="0" algn="l">
              <a:lnSpc>
                <a:spcPct val="115000"/>
              </a:lnSpc>
              <a:spcBef>
                <a:spcPts val="0"/>
              </a:spcBef>
              <a:spcAft>
                <a:spcPts val="0"/>
              </a:spcAft>
              <a:buSzPct val="100000"/>
              <a:buChar char="○"/>
            </a:pPr>
            <a:r>
              <a:rPr lang="es" u="sng"/>
              <a:t>colores análogos</a:t>
            </a:r>
            <a:r>
              <a:rPr lang="es"/>
              <a:t> (colores adyacentes en el círculo cromático) </a:t>
            </a:r>
            <a:endParaRPr/>
          </a:p>
          <a:p>
            <a:pPr indent="-304165" lvl="1" marL="914400" rtl="0" algn="l">
              <a:lnSpc>
                <a:spcPct val="115000"/>
              </a:lnSpc>
              <a:spcBef>
                <a:spcPts val="0"/>
              </a:spcBef>
              <a:spcAft>
                <a:spcPts val="0"/>
              </a:spcAft>
              <a:buSzPct val="100000"/>
              <a:buChar char="○"/>
            </a:pPr>
            <a:r>
              <a:rPr lang="es" u="sng"/>
              <a:t>colores complementarios</a:t>
            </a:r>
            <a:r>
              <a:rPr lang="es"/>
              <a:t> (colores opuestos en el círculo cromático) </a:t>
            </a:r>
            <a:endParaRPr/>
          </a:p>
          <a:p>
            <a:pPr indent="-304165" lvl="1" marL="914400" rtl="0" algn="l">
              <a:lnSpc>
                <a:spcPct val="115000"/>
              </a:lnSpc>
              <a:spcBef>
                <a:spcPts val="0"/>
              </a:spcBef>
              <a:spcAft>
                <a:spcPts val="0"/>
              </a:spcAft>
              <a:buSzPct val="100000"/>
              <a:buChar char="○"/>
            </a:pPr>
            <a:r>
              <a:rPr lang="es" u="sng"/>
              <a:t>una paleta monocromática</a:t>
            </a:r>
            <a:r>
              <a:rPr lang="es"/>
              <a:t> (diferentes tonos del mismo color).</a:t>
            </a:r>
            <a:endParaRPr/>
          </a:p>
        </p:txBody>
      </p:sp>
      <p:pic>
        <p:nvPicPr>
          <p:cNvPr descr="Circulo cromático" id="319" name="Google Shape;319;p40"/>
          <p:cNvPicPr preferRelativeResize="0"/>
          <p:nvPr/>
        </p:nvPicPr>
        <p:blipFill rotWithShape="1">
          <a:blip r:embed="rId3">
            <a:alphaModFix/>
          </a:blip>
          <a:srcRect b="0" l="0" r="0" t="0"/>
          <a:stretch/>
        </p:blipFill>
        <p:spPr>
          <a:xfrm>
            <a:off x="7358250" y="0"/>
            <a:ext cx="1718650" cy="1718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9.2. Los colores</a:t>
            </a:r>
            <a:endParaRPr/>
          </a:p>
          <a:p>
            <a:pPr indent="0" lvl="0" marL="0" rtl="0" algn="l">
              <a:lnSpc>
                <a:spcPct val="100000"/>
              </a:lnSpc>
              <a:spcBef>
                <a:spcPts val="0"/>
              </a:spcBef>
              <a:spcAft>
                <a:spcPts val="0"/>
              </a:spcAft>
              <a:buSzPct val="111111"/>
              <a:buNone/>
            </a:pPr>
            <a:r>
              <a:rPr lang="es"/>
              <a:t>9.2.1. La teoría del color</a:t>
            </a:r>
            <a:endParaRPr/>
          </a:p>
        </p:txBody>
      </p:sp>
      <p:sp>
        <p:nvSpPr>
          <p:cNvPr id="325" name="Google Shape;325;p41"/>
          <p:cNvSpPr txBox="1"/>
          <p:nvPr>
            <p:ph idx="1" type="body"/>
          </p:nvPr>
        </p:nvSpPr>
        <p:spPr>
          <a:xfrm>
            <a:off x="311700" y="1521525"/>
            <a:ext cx="8520600" cy="3047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b="1" lang="es" u="sng"/>
              <a:t>Contraste</a:t>
            </a:r>
            <a:r>
              <a:rPr lang="es"/>
              <a:t>: El contraste se refiere a la diferencia visual entre dos o más elementos. En el diseño web, el contraste es importante para mejorar la legibilidad y llamar la atención sobre elementos importantes. El contraste puede lograrse mediante el uso de colores opuestos en el círculo cromático, como blanco y negro o azul y naranja.</a:t>
            </a:r>
            <a:endParaRPr/>
          </a:p>
          <a:p>
            <a:pPr indent="-342900" lvl="0" marL="457200" rtl="0" algn="l">
              <a:lnSpc>
                <a:spcPct val="115000"/>
              </a:lnSpc>
              <a:spcBef>
                <a:spcPts val="0"/>
              </a:spcBef>
              <a:spcAft>
                <a:spcPts val="0"/>
              </a:spcAft>
              <a:buSzPts val="1800"/>
              <a:buChar char="●"/>
            </a:pPr>
            <a:r>
              <a:rPr b="1" lang="es" u="sng"/>
              <a:t>Psicología</a:t>
            </a:r>
            <a:r>
              <a:rPr lang="es"/>
              <a:t> del color: Los colores pueden tener diferentes significados y connotaciones emocionales para diferentes personas. La psicología del color estudia cómo los colores pueden influir en las emociones, las percepciones y las acciones de las personas. Al elegir los colores para un sitio web, es importante tener en cuenta su posible impacto psicológico en los usuarios.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31" name="Google Shape;331;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32" name="Google Shape;332;p42"/>
          <p:cNvPicPr preferRelativeResize="0"/>
          <p:nvPr/>
        </p:nvPicPr>
        <p:blipFill rotWithShape="1">
          <a:blip r:embed="rId3">
            <a:alphaModFix/>
          </a:blip>
          <a:srcRect b="0" l="0" r="0" t="0"/>
          <a:stretch/>
        </p:blipFill>
        <p:spPr>
          <a:xfrm>
            <a:off x="0" y="498405"/>
            <a:ext cx="9143999" cy="375828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9.2. Los colores</a:t>
            </a:r>
            <a:endParaRPr/>
          </a:p>
          <a:p>
            <a:pPr indent="0" lvl="0" marL="0" rtl="0" algn="l">
              <a:lnSpc>
                <a:spcPct val="100000"/>
              </a:lnSpc>
              <a:spcBef>
                <a:spcPts val="0"/>
              </a:spcBef>
              <a:spcAft>
                <a:spcPts val="0"/>
              </a:spcAft>
              <a:buSzPct val="111111"/>
              <a:buNone/>
            </a:pPr>
            <a:r>
              <a:rPr lang="es"/>
              <a:t>9.2.2. Propiedades de los colores</a:t>
            </a:r>
            <a:endParaRPr/>
          </a:p>
          <a:p>
            <a:pPr indent="0" lvl="0" marL="0" rtl="0" algn="l">
              <a:lnSpc>
                <a:spcPct val="100000"/>
              </a:lnSpc>
              <a:spcBef>
                <a:spcPts val="0"/>
              </a:spcBef>
              <a:spcAft>
                <a:spcPts val="0"/>
              </a:spcAft>
              <a:buSzPct val="111111"/>
              <a:buNone/>
            </a:pPr>
            <a:r>
              <a:t/>
            </a:r>
            <a:endParaRPr/>
          </a:p>
        </p:txBody>
      </p:sp>
      <p:sp>
        <p:nvSpPr>
          <p:cNvPr id="338" name="Google Shape;338;p43"/>
          <p:cNvSpPr txBox="1"/>
          <p:nvPr>
            <p:ph idx="1" type="body"/>
          </p:nvPr>
        </p:nvSpPr>
        <p:spPr>
          <a:xfrm>
            <a:off x="311700" y="1770400"/>
            <a:ext cx="8520600" cy="31059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15000"/>
              </a:lnSpc>
              <a:spcBef>
                <a:spcPts val="1000"/>
              </a:spcBef>
              <a:spcAft>
                <a:spcPts val="0"/>
              </a:spcAft>
              <a:buSzPct val="100000"/>
              <a:buChar char="●"/>
            </a:pPr>
            <a:r>
              <a:rPr b="1" lang="es"/>
              <a:t>Tono</a:t>
            </a:r>
            <a:r>
              <a:rPr lang="es"/>
              <a:t>: el tono o matiz (hue en inglés) es la propiedad que nos permite diferenciar unos colores de otros. </a:t>
            </a:r>
            <a:endParaRPr/>
          </a:p>
          <a:p>
            <a:pPr indent="-334327" lvl="0" marL="457200" rtl="0" algn="l">
              <a:lnSpc>
                <a:spcPct val="115000"/>
              </a:lnSpc>
              <a:spcBef>
                <a:spcPts val="1200"/>
              </a:spcBef>
              <a:spcAft>
                <a:spcPts val="0"/>
              </a:spcAft>
              <a:buSzPct val="100000"/>
              <a:buChar char="●"/>
            </a:pPr>
            <a:r>
              <a:rPr b="1" lang="es"/>
              <a:t>Saturación</a:t>
            </a:r>
            <a:r>
              <a:rPr lang="es"/>
              <a:t>: la saturación (saturation en inglés) es la propiedad que define la intensidad de un color y varía según el nivel de gris que tenga. Cuanto mayor sea el nivel de gris de un color, menos saturado se encuentra y menos intenso.</a:t>
            </a:r>
            <a:endParaRPr/>
          </a:p>
          <a:p>
            <a:pPr indent="-334327" lvl="0" marL="457200" rtl="0" algn="l">
              <a:lnSpc>
                <a:spcPct val="115000"/>
              </a:lnSpc>
              <a:spcBef>
                <a:spcPts val="1200"/>
              </a:spcBef>
              <a:spcAft>
                <a:spcPts val="0"/>
              </a:spcAft>
              <a:buSzPct val="100000"/>
              <a:buChar char="●"/>
            </a:pPr>
            <a:r>
              <a:rPr b="1" lang="es"/>
              <a:t>Brillo</a:t>
            </a:r>
            <a:r>
              <a:rPr lang="es"/>
              <a:t>: el brillo (brightness en inglés) es la propiedad que define cómo de oscuro o de claro se encuentra un color y varía según el nivel de negro o blanco que tenga respecto al color puro. En diseño gráfico cuanto más brillante es un color más cerca parece que está.</a:t>
            </a:r>
            <a:endParaRPr/>
          </a:p>
          <a:p>
            <a:pPr indent="0" lvl="0" marL="0" rtl="0" algn="l">
              <a:lnSpc>
                <a:spcPct val="115000"/>
              </a:lnSpc>
              <a:spcBef>
                <a:spcPts val="1200"/>
              </a:spcBef>
              <a:spcAft>
                <a:spcPts val="1200"/>
              </a:spcAft>
              <a:buSzPct val="108107"/>
              <a:buNone/>
            </a:pPr>
            <a:r>
              <a:t/>
            </a:r>
            <a:endParaRPr/>
          </a:p>
        </p:txBody>
      </p:sp>
      <p:pic>
        <p:nvPicPr>
          <p:cNvPr id="339" name="Google Shape;339;p43"/>
          <p:cNvPicPr preferRelativeResize="0"/>
          <p:nvPr/>
        </p:nvPicPr>
        <p:blipFill rotWithShape="1">
          <a:blip r:embed="rId3">
            <a:alphaModFix/>
          </a:blip>
          <a:srcRect b="0" l="0" r="0" t="0"/>
          <a:stretch/>
        </p:blipFill>
        <p:spPr>
          <a:xfrm>
            <a:off x="6702275" y="0"/>
            <a:ext cx="2423501" cy="1873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9.2. Los colores</a:t>
            </a:r>
            <a:endParaRPr/>
          </a:p>
          <a:p>
            <a:pPr indent="0" lvl="0" marL="0" rtl="0" algn="l">
              <a:lnSpc>
                <a:spcPct val="100000"/>
              </a:lnSpc>
              <a:spcBef>
                <a:spcPts val="0"/>
              </a:spcBef>
              <a:spcAft>
                <a:spcPts val="0"/>
              </a:spcAft>
              <a:buSzPct val="111111"/>
              <a:buNone/>
            </a:pPr>
            <a:r>
              <a:rPr lang="es"/>
              <a:t>9.2.3. Los colores fundamentales</a:t>
            </a:r>
            <a:endParaRPr/>
          </a:p>
          <a:p>
            <a:pPr indent="0" lvl="0" marL="0" rtl="0" algn="l">
              <a:lnSpc>
                <a:spcPct val="100000"/>
              </a:lnSpc>
              <a:spcBef>
                <a:spcPts val="0"/>
              </a:spcBef>
              <a:spcAft>
                <a:spcPts val="0"/>
              </a:spcAft>
              <a:buSzPct val="111111"/>
              <a:buNone/>
            </a:pPr>
            <a:r>
              <a:t/>
            </a:r>
            <a:endParaRPr/>
          </a:p>
        </p:txBody>
      </p:sp>
      <p:sp>
        <p:nvSpPr>
          <p:cNvPr id="345" name="Google Shape;345;p44"/>
          <p:cNvSpPr txBox="1"/>
          <p:nvPr>
            <p:ph idx="1" type="body"/>
          </p:nvPr>
        </p:nvSpPr>
        <p:spPr>
          <a:xfrm>
            <a:off x="311700" y="1770400"/>
            <a:ext cx="8520600" cy="3105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s"/>
              <a:t>En los entornos digitales existen tres colores fundamentales, el rojo, el verde y el azul. </a:t>
            </a:r>
            <a:endParaRPr/>
          </a:p>
          <a:p>
            <a:pPr indent="0" lvl="0" marL="0" rtl="0" algn="l">
              <a:lnSpc>
                <a:spcPct val="115000"/>
              </a:lnSpc>
              <a:spcBef>
                <a:spcPts val="1200"/>
              </a:spcBef>
              <a:spcAft>
                <a:spcPts val="0"/>
              </a:spcAft>
              <a:buSzPts val="1800"/>
              <a:buNone/>
            </a:pPr>
            <a:r>
              <a:rPr lang="es"/>
              <a:t>Un ordenador representa todos los colores combinando estos tres colores fundamentales mediante el sistema RGB («red, green, blue» en inglés).  </a:t>
            </a:r>
            <a:endParaRPr/>
          </a:p>
          <a:p>
            <a:pPr indent="0" lvl="0" marL="0" rtl="0" algn="l">
              <a:lnSpc>
                <a:spcPct val="115000"/>
              </a:lnSpc>
              <a:spcBef>
                <a:spcPts val="1200"/>
              </a:spcBef>
              <a:spcAft>
                <a:spcPts val="0"/>
              </a:spcAft>
              <a:buSzPts val="1800"/>
              <a:buNone/>
            </a:pPr>
            <a:r>
              <a:rPr lang="es"/>
              <a:t>Así pues, definiendo la cantidad de cada uno de los colores tendremos la paleta completa.</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346" name="Google Shape;346;p44"/>
          <p:cNvPicPr preferRelativeResize="0"/>
          <p:nvPr/>
        </p:nvPicPr>
        <p:blipFill rotWithShape="1">
          <a:blip r:embed="rId3">
            <a:alphaModFix/>
          </a:blip>
          <a:srcRect b="0" l="0" r="0" t="0"/>
          <a:stretch/>
        </p:blipFill>
        <p:spPr>
          <a:xfrm>
            <a:off x="7330200" y="0"/>
            <a:ext cx="1813800" cy="1813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9.2. Los colores</a:t>
            </a:r>
            <a:endParaRPr/>
          </a:p>
          <a:p>
            <a:pPr indent="0" lvl="0" marL="0" rtl="0" algn="l">
              <a:lnSpc>
                <a:spcPct val="100000"/>
              </a:lnSpc>
              <a:spcBef>
                <a:spcPts val="0"/>
              </a:spcBef>
              <a:spcAft>
                <a:spcPts val="0"/>
              </a:spcAft>
              <a:buSzPct val="111111"/>
              <a:buNone/>
            </a:pPr>
            <a:r>
              <a:rPr lang="es"/>
              <a:t>9.2.4. El sistema RGB</a:t>
            </a:r>
            <a:endParaRPr/>
          </a:p>
          <a:p>
            <a:pPr indent="0" lvl="0" marL="0" rtl="0" algn="l">
              <a:lnSpc>
                <a:spcPct val="100000"/>
              </a:lnSpc>
              <a:spcBef>
                <a:spcPts val="0"/>
              </a:spcBef>
              <a:spcAft>
                <a:spcPts val="0"/>
              </a:spcAft>
              <a:buSzPct val="111111"/>
              <a:buNone/>
            </a:pPr>
            <a:r>
              <a:t/>
            </a:r>
            <a:endParaRPr/>
          </a:p>
        </p:txBody>
      </p:sp>
      <p:sp>
        <p:nvSpPr>
          <p:cNvPr id="352" name="Google Shape;352;p45"/>
          <p:cNvSpPr txBox="1"/>
          <p:nvPr>
            <p:ph idx="1" type="body"/>
          </p:nvPr>
        </p:nvSpPr>
        <p:spPr>
          <a:xfrm>
            <a:off x="311700" y="1770400"/>
            <a:ext cx="8520600" cy="3105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353" name="Google Shape;353;p45"/>
          <p:cNvPicPr preferRelativeResize="0"/>
          <p:nvPr/>
        </p:nvPicPr>
        <p:blipFill rotWithShape="1">
          <a:blip r:embed="rId3">
            <a:alphaModFix/>
          </a:blip>
          <a:srcRect b="0" l="0" r="0" t="0"/>
          <a:stretch/>
        </p:blipFill>
        <p:spPr>
          <a:xfrm>
            <a:off x="962850" y="1586823"/>
            <a:ext cx="7218300" cy="32894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9.2. Los colores</a:t>
            </a:r>
            <a:endParaRPr/>
          </a:p>
          <a:p>
            <a:pPr indent="0" lvl="0" marL="0" rtl="0" algn="l">
              <a:lnSpc>
                <a:spcPct val="100000"/>
              </a:lnSpc>
              <a:spcBef>
                <a:spcPts val="0"/>
              </a:spcBef>
              <a:spcAft>
                <a:spcPts val="0"/>
              </a:spcAft>
              <a:buSzPct val="111111"/>
              <a:buNone/>
            </a:pPr>
            <a:r>
              <a:rPr lang="es"/>
              <a:t>9.2.5. Marcas y su </a:t>
            </a:r>
            <a:endParaRPr/>
          </a:p>
          <a:p>
            <a:pPr indent="0" lvl="0" marL="0" rtl="0" algn="l">
              <a:lnSpc>
                <a:spcPct val="100000"/>
              </a:lnSpc>
              <a:spcBef>
                <a:spcPts val="0"/>
              </a:spcBef>
              <a:spcAft>
                <a:spcPts val="0"/>
              </a:spcAft>
              <a:buSzPct val="111111"/>
              <a:buNone/>
            </a:pPr>
            <a:r>
              <a:rPr lang="es"/>
              <a:t>relación </a:t>
            </a:r>
            <a:endParaRPr/>
          </a:p>
          <a:p>
            <a:pPr indent="0" lvl="0" marL="0" rtl="0" algn="l">
              <a:lnSpc>
                <a:spcPct val="100000"/>
              </a:lnSpc>
              <a:spcBef>
                <a:spcPts val="0"/>
              </a:spcBef>
              <a:spcAft>
                <a:spcPts val="0"/>
              </a:spcAft>
              <a:buSzPct val="111111"/>
              <a:buNone/>
            </a:pPr>
            <a:r>
              <a:t/>
            </a:r>
            <a:endParaRPr/>
          </a:p>
        </p:txBody>
      </p:sp>
      <p:sp>
        <p:nvSpPr>
          <p:cNvPr id="359" name="Google Shape;359;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60" name="Google Shape;360;p46"/>
          <p:cNvPicPr preferRelativeResize="0"/>
          <p:nvPr/>
        </p:nvPicPr>
        <p:blipFill rotWithShape="1">
          <a:blip r:embed="rId3">
            <a:alphaModFix/>
          </a:blip>
          <a:srcRect b="0" l="0" r="0" t="0"/>
          <a:stretch/>
        </p:blipFill>
        <p:spPr>
          <a:xfrm>
            <a:off x="3381197" y="0"/>
            <a:ext cx="5762805" cy="51434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9.2. Los colores</a:t>
            </a:r>
            <a:endParaRPr/>
          </a:p>
          <a:p>
            <a:pPr indent="0" lvl="0" marL="0" rtl="0" algn="l">
              <a:lnSpc>
                <a:spcPct val="100000"/>
              </a:lnSpc>
              <a:spcBef>
                <a:spcPts val="0"/>
              </a:spcBef>
              <a:spcAft>
                <a:spcPts val="0"/>
              </a:spcAft>
              <a:buSzPct val="111111"/>
              <a:buNone/>
            </a:pPr>
            <a:r>
              <a:rPr lang="es"/>
              <a:t>9.2.5. Cómo elegir el color de una web</a:t>
            </a:r>
            <a:endParaRPr/>
          </a:p>
        </p:txBody>
      </p:sp>
      <p:sp>
        <p:nvSpPr>
          <p:cNvPr id="366" name="Google Shape;366;p47"/>
          <p:cNvSpPr txBox="1"/>
          <p:nvPr>
            <p:ph idx="1" type="body"/>
          </p:nvPr>
        </p:nvSpPr>
        <p:spPr>
          <a:xfrm>
            <a:off x="311700" y="1439100"/>
            <a:ext cx="8520600" cy="33753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115000"/>
              </a:lnSpc>
              <a:spcBef>
                <a:spcPts val="1000"/>
              </a:spcBef>
              <a:spcAft>
                <a:spcPts val="0"/>
              </a:spcAft>
              <a:buSzPct val="100000"/>
              <a:buAutoNum type="arabicPeriod"/>
            </a:pPr>
            <a:r>
              <a:rPr b="1" lang="es"/>
              <a:t>Considera la identidad de tu marca</a:t>
            </a:r>
            <a:r>
              <a:rPr lang="es"/>
              <a:t>: Si ya tienes una paleta de colores establecida para tu marca, asegúrate de utilizar esos colores en la página web para mantener la coherencia.</a:t>
            </a:r>
            <a:endParaRPr/>
          </a:p>
          <a:p>
            <a:pPr indent="-334327" lvl="0" marL="457200" rtl="0" algn="l">
              <a:lnSpc>
                <a:spcPct val="115000"/>
              </a:lnSpc>
              <a:spcBef>
                <a:spcPts val="1200"/>
              </a:spcBef>
              <a:spcAft>
                <a:spcPts val="0"/>
              </a:spcAft>
              <a:buSzPct val="100000"/>
              <a:buAutoNum type="arabicPeriod"/>
            </a:pPr>
            <a:r>
              <a:rPr b="1" lang="es"/>
              <a:t>Piensa en tu audiencia</a:t>
            </a:r>
            <a:r>
              <a:rPr lang="es"/>
              <a:t>: Considera factores como la edad, el género, la cultura y las preferencias personales de tus usuarios al elegir los colores.</a:t>
            </a:r>
            <a:endParaRPr/>
          </a:p>
          <a:p>
            <a:pPr indent="-334327" lvl="0" marL="457200" rtl="0" algn="l">
              <a:lnSpc>
                <a:spcPct val="115000"/>
              </a:lnSpc>
              <a:spcBef>
                <a:spcPts val="1000"/>
              </a:spcBef>
              <a:spcAft>
                <a:spcPts val="0"/>
              </a:spcAft>
              <a:buSzPct val="100000"/>
              <a:buAutoNum type="arabicPeriod"/>
            </a:pPr>
            <a:r>
              <a:rPr b="1" lang="es"/>
              <a:t>Utiliza la teoría del color:</a:t>
            </a:r>
            <a:r>
              <a:rPr lang="es"/>
              <a:t> La teoría del color es un conjunto de principios que pueden ayudarte a elegir combinaciones de colores armoniosas y atractivas. </a:t>
            </a:r>
            <a:endParaRPr/>
          </a:p>
          <a:p>
            <a:pPr indent="-334327" lvl="0" marL="457200" rtl="0" algn="l">
              <a:lnSpc>
                <a:spcPct val="115000"/>
              </a:lnSpc>
              <a:spcBef>
                <a:spcPts val="1000"/>
              </a:spcBef>
              <a:spcAft>
                <a:spcPts val="0"/>
              </a:spcAft>
              <a:buSzPct val="100000"/>
              <a:buAutoNum type="arabicPeriod"/>
            </a:pPr>
            <a:r>
              <a:rPr b="1" lang="es"/>
              <a:t>Ten en cuenta la legibilidad:</a:t>
            </a:r>
            <a:r>
              <a:rPr lang="es"/>
              <a:t> Asegúrate de elegir combinaciones de colores que proporcionen un buen contraste entre el texto y el fondo para facilitar la lectura.</a:t>
            </a:r>
            <a:endParaRPr/>
          </a:p>
          <a:p>
            <a:pPr indent="-334327" lvl="0" marL="457200" rtl="0" algn="l">
              <a:lnSpc>
                <a:spcPct val="115000"/>
              </a:lnSpc>
              <a:spcBef>
                <a:spcPts val="1000"/>
              </a:spcBef>
              <a:spcAft>
                <a:spcPts val="1200"/>
              </a:spcAft>
              <a:buSzPct val="100000"/>
              <a:buAutoNum type="arabicPeriod"/>
            </a:pPr>
            <a:r>
              <a:rPr b="1" lang="es"/>
              <a:t>Realiza pruebas</a:t>
            </a:r>
            <a:endParaRPr b="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9.3. Tipografía</a:t>
            </a:r>
            <a:endParaRPr/>
          </a:p>
        </p:txBody>
      </p:sp>
      <p:sp>
        <p:nvSpPr>
          <p:cNvPr id="372" name="Google Shape;372;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Los textos son la base de la mayoría de sitios web ya que lo más normal es transmitir la información mediante letras. Por este motivo, debemos prestar mucha atención en hacer una correcta elección de fuentes para nuestro sitio web.</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s"/>
              <a:t>A la hora de elegir un tipo de tipografía es muy importante verificar si puede </a:t>
            </a:r>
            <a:r>
              <a:rPr b="1" lang="es"/>
              <a:t>visualizarse correctamente en los distintos navegadores </a:t>
            </a:r>
            <a:r>
              <a:rPr lang="es"/>
              <a:t>y </a:t>
            </a:r>
            <a:r>
              <a:rPr b="1" lang="es"/>
              <a:t>no abusar de negrita, cursiva y subrayado.</a:t>
            </a:r>
            <a:endParaRPr b="1"/>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9.3. Tipografía</a:t>
            </a:r>
            <a:endParaRPr/>
          </a:p>
          <a:p>
            <a:pPr indent="0" lvl="0" marL="0" rtl="0" algn="l">
              <a:lnSpc>
                <a:spcPct val="100000"/>
              </a:lnSpc>
              <a:spcBef>
                <a:spcPts val="0"/>
              </a:spcBef>
              <a:spcAft>
                <a:spcPts val="0"/>
              </a:spcAft>
              <a:buSzPct val="111111"/>
              <a:buNone/>
            </a:pPr>
            <a:r>
              <a:rPr lang="es"/>
              <a:t>9.3.1. Recomendaciones</a:t>
            </a:r>
            <a:endParaRPr/>
          </a:p>
        </p:txBody>
      </p:sp>
      <p:sp>
        <p:nvSpPr>
          <p:cNvPr id="378" name="Google Shape;378;p49"/>
          <p:cNvSpPr txBox="1"/>
          <p:nvPr>
            <p:ph idx="1" type="body"/>
          </p:nvPr>
        </p:nvSpPr>
        <p:spPr>
          <a:xfrm>
            <a:off x="311700" y="1449450"/>
            <a:ext cx="4060200" cy="31194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SzPct val="100000"/>
              <a:buChar char="●"/>
            </a:pPr>
            <a:r>
              <a:rPr lang="es"/>
              <a:t>No usar más de tres tipografías distintas.</a:t>
            </a:r>
            <a:endParaRPr/>
          </a:p>
          <a:p>
            <a:pPr indent="-325755" lvl="0" marL="457200" rtl="0" algn="l">
              <a:lnSpc>
                <a:spcPct val="115000"/>
              </a:lnSpc>
              <a:spcBef>
                <a:spcPts val="0"/>
              </a:spcBef>
              <a:spcAft>
                <a:spcPts val="0"/>
              </a:spcAft>
              <a:buSzPct val="100000"/>
              <a:buChar char="●"/>
            </a:pPr>
            <a:r>
              <a:rPr lang="es"/>
              <a:t>Utilizar fuentes legibles.</a:t>
            </a:r>
            <a:endParaRPr/>
          </a:p>
          <a:p>
            <a:pPr indent="-325755" lvl="0" marL="457200" rtl="0" algn="l">
              <a:lnSpc>
                <a:spcPct val="115000"/>
              </a:lnSpc>
              <a:spcBef>
                <a:spcPts val="0"/>
              </a:spcBef>
              <a:spcAft>
                <a:spcPts val="0"/>
              </a:spcAft>
              <a:buSzPct val="100000"/>
              <a:buChar char="●"/>
            </a:pPr>
            <a:r>
              <a:rPr lang="es"/>
              <a:t>Elegir un buen contraste entre el fondo y la letra.</a:t>
            </a:r>
            <a:endParaRPr/>
          </a:p>
          <a:p>
            <a:pPr indent="-325755" lvl="0" marL="457200" rtl="0" algn="l">
              <a:lnSpc>
                <a:spcPct val="115000"/>
              </a:lnSpc>
              <a:spcBef>
                <a:spcPts val="0"/>
              </a:spcBef>
              <a:spcAft>
                <a:spcPts val="0"/>
              </a:spcAft>
              <a:buSzPct val="100000"/>
              <a:buChar char="●"/>
            </a:pPr>
            <a:r>
              <a:rPr lang="es"/>
              <a:t>Establecer un interlineado de 1,5 puntos por el tamaño de la letra.</a:t>
            </a:r>
            <a:endParaRPr/>
          </a:p>
          <a:p>
            <a:pPr indent="-325755" lvl="0" marL="457200" rtl="0" algn="l">
              <a:lnSpc>
                <a:spcPct val="115000"/>
              </a:lnSpc>
              <a:spcBef>
                <a:spcPts val="0"/>
              </a:spcBef>
              <a:spcAft>
                <a:spcPts val="0"/>
              </a:spcAft>
              <a:buSzPct val="100000"/>
              <a:buChar char="●"/>
            </a:pPr>
            <a:r>
              <a:rPr lang="es"/>
              <a:t>No abusar de los subrayados ya que suelen utilizarse para los hipervínculos.</a:t>
            </a:r>
            <a:endParaRPr/>
          </a:p>
          <a:p>
            <a:pPr indent="-325755" lvl="0" marL="457200" rtl="0" algn="l">
              <a:lnSpc>
                <a:spcPct val="115000"/>
              </a:lnSpc>
              <a:spcBef>
                <a:spcPts val="0"/>
              </a:spcBef>
              <a:spcAft>
                <a:spcPts val="0"/>
              </a:spcAft>
              <a:buSzPct val="100000"/>
              <a:buChar char="●"/>
            </a:pPr>
            <a:r>
              <a:rPr lang="es"/>
              <a:t>Nunca escribir todo en mayúsculas porque ralentiza la lectura. Se debe utilizar solo para destacar mensajes cortos como títulos, subtítulos o conceptos importantes.</a:t>
            </a:r>
            <a:endParaRPr/>
          </a:p>
        </p:txBody>
      </p:sp>
      <p:sp>
        <p:nvSpPr>
          <p:cNvPr id="379" name="Google Shape;379;p49"/>
          <p:cNvSpPr txBox="1"/>
          <p:nvPr>
            <p:ph idx="1" type="body"/>
          </p:nvPr>
        </p:nvSpPr>
        <p:spPr>
          <a:xfrm>
            <a:off x="4572000" y="1449450"/>
            <a:ext cx="4260300" cy="3119400"/>
          </a:xfrm>
          <a:prstGeom prst="rect">
            <a:avLst/>
          </a:prstGeom>
          <a:noFill/>
          <a:ln>
            <a:noFill/>
          </a:ln>
        </p:spPr>
        <p:txBody>
          <a:bodyPr anchorCtr="0" anchor="t" bIns="91425" lIns="91425" spcFirstLastPara="1" rIns="91425" wrap="square" tIns="91425">
            <a:normAutofit fontScale="85000"/>
          </a:bodyPr>
          <a:lstStyle/>
          <a:p>
            <a:pPr indent="-325755" lvl="0" marL="457200" rtl="0" algn="l">
              <a:lnSpc>
                <a:spcPct val="115000"/>
              </a:lnSpc>
              <a:spcBef>
                <a:spcPts val="0"/>
              </a:spcBef>
              <a:spcAft>
                <a:spcPts val="0"/>
              </a:spcAft>
              <a:buSzPct val="100000"/>
              <a:buChar char="●"/>
            </a:pPr>
            <a:r>
              <a:rPr lang="es"/>
              <a:t>Los espacios en blanco entre párrafos ayudan a descansar la mirada y a mejorar la concentración gracias a la mejor comprensión de la separación entre ellos. Así pues, es necesario añadir un poco más de espaciado entre párrafos y no dejar la misma separación que con el interlineado.</a:t>
            </a:r>
            <a:endParaRPr/>
          </a:p>
          <a:p>
            <a:pPr indent="-325755" lvl="0" marL="457200" rtl="0" algn="l">
              <a:lnSpc>
                <a:spcPct val="115000"/>
              </a:lnSpc>
              <a:spcBef>
                <a:spcPts val="0"/>
              </a:spcBef>
              <a:spcAft>
                <a:spcPts val="0"/>
              </a:spcAft>
              <a:buSzPct val="100000"/>
              <a:buChar char="●"/>
            </a:pPr>
            <a:r>
              <a:rPr lang="es"/>
              <a:t>La longitud recomendada para un párrafo está comprendida entre 3 y 4 líneas </a:t>
            </a:r>
            <a:endParaRPr/>
          </a:p>
          <a:p>
            <a:pPr indent="-325755" lvl="0" marL="457200" rtl="0" algn="l">
              <a:lnSpc>
                <a:spcPct val="115000"/>
              </a:lnSpc>
              <a:spcBef>
                <a:spcPts val="0"/>
              </a:spcBef>
              <a:spcAft>
                <a:spcPts val="0"/>
              </a:spcAft>
              <a:buSzPct val="100000"/>
              <a:buChar char="●"/>
            </a:pPr>
            <a:r>
              <a:rPr lang="es"/>
              <a:t>Es aconsejable no utilizar textos de menos de 12 px.</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1.1. El diseño web en la actualidad</a:t>
            </a:r>
            <a:endParaRPr/>
          </a:p>
        </p:txBody>
      </p:sp>
      <p:sp>
        <p:nvSpPr>
          <p:cNvPr id="83" name="Google Shape;83;p6"/>
          <p:cNvSpPr txBox="1"/>
          <p:nvPr>
            <p:ph idx="1" type="body"/>
          </p:nvPr>
        </p:nvSpPr>
        <p:spPr>
          <a:xfrm>
            <a:off x="311700" y="1521150"/>
            <a:ext cx="8520600" cy="3047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En la actualidad, están en alza las </a:t>
            </a:r>
            <a:r>
              <a:rPr b="1" lang="es"/>
              <a:t>fuentes sencillas </a:t>
            </a:r>
            <a:r>
              <a:rPr lang="es"/>
              <a:t>con </a:t>
            </a:r>
            <a:r>
              <a:rPr b="1" lang="es"/>
              <a:t>títulos de gran tamaño</a:t>
            </a:r>
            <a:r>
              <a:rPr lang="es"/>
              <a:t>, las </a:t>
            </a:r>
            <a:r>
              <a:rPr b="1" lang="es"/>
              <a:t>imágenes con mucho detalle</a:t>
            </a:r>
            <a:r>
              <a:rPr lang="es"/>
              <a:t>, los gráficos vectoriales, que permiten ser escalados ilimitadamente sin perder calidad. </a:t>
            </a:r>
            <a:endParaRPr/>
          </a:p>
          <a:p>
            <a:pPr indent="0" lvl="0" marL="45720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es"/>
              <a:t>Además está de moda el </a:t>
            </a:r>
            <a:r>
              <a:rPr b="1" lang="es"/>
              <a:t>scrolling design</a:t>
            </a:r>
            <a:r>
              <a:rPr lang="es"/>
              <a:t>, el neomorfismo y la realidad aumentada y virtual con WebXR, entre otras tendencias normalmente enfocadas en una </a:t>
            </a:r>
            <a:r>
              <a:rPr b="1" lang="es"/>
              <a:t>experiencia centrada en el usuario</a:t>
            </a:r>
            <a:r>
              <a:rPr lang="es"/>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9.3. Tipografía</a:t>
            </a:r>
            <a:endParaRPr/>
          </a:p>
          <a:p>
            <a:pPr indent="0" lvl="0" marL="0" rtl="0" algn="l">
              <a:lnSpc>
                <a:spcPct val="100000"/>
              </a:lnSpc>
              <a:spcBef>
                <a:spcPts val="0"/>
              </a:spcBef>
              <a:spcAft>
                <a:spcPts val="0"/>
              </a:spcAft>
              <a:buSzPct val="111111"/>
              <a:buNone/>
            </a:pPr>
            <a:r>
              <a:rPr lang="es"/>
              <a:t>9.3.2. Tipos de letras</a:t>
            </a:r>
            <a:endParaRPr/>
          </a:p>
        </p:txBody>
      </p:sp>
      <p:sp>
        <p:nvSpPr>
          <p:cNvPr id="385" name="Google Shape;385;p50"/>
          <p:cNvSpPr txBox="1"/>
          <p:nvPr>
            <p:ph idx="1" type="body"/>
          </p:nvPr>
        </p:nvSpPr>
        <p:spPr>
          <a:xfrm>
            <a:off x="311700" y="1449450"/>
            <a:ext cx="4060200" cy="3119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t/>
            </a:r>
            <a:endParaRPr/>
          </a:p>
        </p:txBody>
      </p:sp>
      <p:pic>
        <p:nvPicPr>
          <p:cNvPr id="386" name="Google Shape;386;p50"/>
          <p:cNvPicPr preferRelativeResize="0"/>
          <p:nvPr/>
        </p:nvPicPr>
        <p:blipFill rotWithShape="1">
          <a:blip r:embed="rId3">
            <a:alphaModFix/>
          </a:blip>
          <a:srcRect b="0" l="0" r="0" t="0"/>
          <a:stretch/>
        </p:blipFill>
        <p:spPr>
          <a:xfrm>
            <a:off x="5326150" y="321700"/>
            <a:ext cx="3233133" cy="3820975"/>
          </a:xfrm>
          <a:prstGeom prst="rect">
            <a:avLst/>
          </a:prstGeom>
          <a:noFill/>
          <a:ln>
            <a:noFill/>
          </a:ln>
        </p:spPr>
      </p:pic>
      <p:pic>
        <p:nvPicPr>
          <p:cNvPr id="387" name="Google Shape;387;p50"/>
          <p:cNvPicPr preferRelativeResize="0"/>
          <p:nvPr/>
        </p:nvPicPr>
        <p:blipFill rotWithShape="1">
          <a:blip r:embed="rId4">
            <a:alphaModFix/>
          </a:blip>
          <a:srcRect b="0" l="0" r="0" t="0"/>
          <a:stretch/>
        </p:blipFill>
        <p:spPr>
          <a:xfrm>
            <a:off x="104775" y="4266003"/>
            <a:ext cx="9143999" cy="78889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9.4. Iconos</a:t>
            </a:r>
            <a:endParaRPr/>
          </a:p>
          <a:p>
            <a:pPr indent="0" lvl="0" marL="0" rtl="0" algn="l">
              <a:lnSpc>
                <a:spcPct val="100000"/>
              </a:lnSpc>
              <a:spcBef>
                <a:spcPts val="0"/>
              </a:spcBef>
              <a:spcAft>
                <a:spcPts val="0"/>
              </a:spcAft>
              <a:buSzPct val="111111"/>
              <a:buNone/>
            </a:pPr>
            <a:r>
              <a:t/>
            </a:r>
            <a:endParaRPr/>
          </a:p>
        </p:txBody>
      </p:sp>
      <p:sp>
        <p:nvSpPr>
          <p:cNvPr id="393" name="Google Shape;393;p51"/>
          <p:cNvSpPr txBox="1"/>
          <p:nvPr>
            <p:ph idx="1" type="body"/>
          </p:nvPr>
        </p:nvSpPr>
        <p:spPr>
          <a:xfrm>
            <a:off x="311700" y="1449450"/>
            <a:ext cx="8089500" cy="3119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Los iconos de los sitios web representan acciones y evitan el uso excesivo de textos. Es importante respetar una apariencia similar entre todos los iconos para disponer de una buena armonía y navegabilidad.</a:t>
            </a:r>
            <a:br>
              <a:rPr lang="es"/>
            </a:br>
            <a:endParaRPr/>
          </a:p>
          <a:p>
            <a:pPr indent="-342900" lvl="0" marL="457200" rtl="0" algn="l">
              <a:lnSpc>
                <a:spcPct val="115000"/>
              </a:lnSpc>
              <a:spcBef>
                <a:spcPts val="0"/>
              </a:spcBef>
              <a:spcAft>
                <a:spcPts val="0"/>
              </a:spcAft>
              <a:buSzPts val="1800"/>
              <a:buChar char="●"/>
            </a:pPr>
            <a:r>
              <a:rPr lang="es"/>
              <a:t>Formatos de los iconos</a:t>
            </a:r>
            <a:endParaRPr/>
          </a:p>
          <a:p>
            <a:pPr indent="-317500" lvl="1" marL="914400" rtl="0" algn="l">
              <a:lnSpc>
                <a:spcPct val="115000"/>
              </a:lnSpc>
              <a:spcBef>
                <a:spcPts val="0"/>
              </a:spcBef>
              <a:spcAft>
                <a:spcPts val="0"/>
              </a:spcAft>
              <a:buSzPts val="1400"/>
              <a:buChar char="○"/>
            </a:pPr>
            <a:r>
              <a:rPr lang="es"/>
              <a:t>Mapa de bits: PNG, GIF y JPG.</a:t>
            </a:r>
            <a:endParaRPr/>
          </a:p>
          <a:p>
            <a:pPr indent="-317500" lvl="1" marL="914400" rtl="0" algn="l">
              <a:lnSpc>
                <a:spcPct val="115000"/>
              </a:lnSpc>
              <a:spcBef>
                <a:spcPts val="0"/>
              </a:spcBef>
              <a:spcAft>
                <a:spcPts val="0"/>
              </a:spcAft>
              <a:buSzPts val="1400"/>
              <a:buChar char="○"/>
            </a:pPr>
            <a:r>
              <a:rPr lang="es"/>
              <a:t>Imagen vectorizada: SVG.</a:t>
            </a:r>
            <a:endParaRPr/>
          </a:p>
          <a:p>
            <a:pPr indent="-317500" lvl="1" marL="914400" rtl="0" algn="l">
              <a:lnSpc>
                <a:spcPct val="115000"/>
              </a:lnSpc>
              <a:spcBef>
                <a:spcPts val="0"/>
              </a:spcBef>
              <a:spcAft>
                <a:spcPts val="0"/>
              </a:spcAft>
              <a:buSzPts val="1400"/>
              <a:buChar char="○"/>
            </a:pPr>
            <a:r>
              <a:rPr lang="es"/>
              <a:t>Fuentes tipográficas: las fuentes de texto pueden ofrecer iconos sencillos para la representación de elementos de la interfaz.</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9.4. Iconos</a:t>
            </a:r>
            <a:endParaRPr/>
          </a:p>
          <a:p>
            <a:pPr indent="0" lvl="0" marL="0" rtl="0" algn="l">
              <a:lnSpc>
                <a:spcPct val="100000"/>
              </a:lnSpc>
              <a:spcBef>
                <a:spcPts val="0"/>
              </a:spcBef>
              <a:spcAft>
                <a:spcPts val="0"/>
              </a:spcAft>
              <a:buSzPct val="111111"/>
              <a:buNone/>
            </a:pPr>
            <a:r>
              <a:rPr lang="es"/>
              <a:t>9.4.1. Recomendaciones</a:t>
            </a:r>
            <a:endParaRPr/>
          </a:p>
          <a:p>
            <a:pPr indent="0" lvl="0" marL="0" rtl="0" algn="l">
              <a:lnSpc>
                <a:spcPct val="100000"/>
              </a:lnSpc>
              <a:spcBef>
                <a:spcPts val="0"/>
              </a:spcBef>
              <a:spcAft>
                <a:spcPts val="0"/>
              </a:spcAft>
              <a:buSzPct val="111111"/>
              <a:buNone/>
            </a:pPr>
            <a:r>
              <a:t/>
            </a:r>
            <a:endParaRPr/>
          </a:p>
        </p:txBody>
      </p:sp>
      <p:sp>
        <p:nvSpPr>
          <p:cNvPr id="399" name="Google Shape;399;p52"/>
          <p:cNvSpPr txBox="1"/>
          <p:nvPr>
            <p:ph idx="1" type="body"/>
          </p:nvPr>
        </p:nvSpPr>
        <p:spPr>
          <a:xfrm>
            <a:off x="311700" y="1449450"/>
            <a:ext cx="8089500" cy="31194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115000"/>
              </a:lnSpc>
              <a:spcBef>
                <a:spcPts val="1000"/>
              </a:spcBef>
              <a:spcAft>
                <a:spcPts val="0"/>
              </a:spcAft>
              <a:buSzPct val="100000"/>
              <a:buChar char="●"/>
            </a:pPr>
            <a:r>
              <a:rPr lang="es"/>
              <a:t>Elige un estilo consistente: Asegúrate de elegir iconos que sean coherentes con la identidad visual de tu marca y con el resto de tus elementos gráficos.</a:t>
            </a:r>
            <a:endParaRPr/>
          </a:p>
          <a:p>
            <a:pPr indent="-334327" lvl="0" marL="457200" rtl="0" algn="l">
              <a:lnSpc>
                <a:spcPct val="115000"/>
              </a:lnSpc>
              <a:spcBef>
                <a:spcPts val="1200"/>
              </a:spcBef>
              <a:spcAft>
                <a:spcPts val="0"/>
              </a:spcAft>
              <a:buSzPct val="100000"/>
              <a:buChar char="●"/>
            </a:pPr>
            <a:r>
              <a:rPr lang="es"/>
              <a:t>Considera la legibilidad: Los iconos deben ser fáciles de entender y reconocer para tus usuarios. </a:t>
            </a:r>
            <a:endParaRPr/>
          </a:p>
          <a:p>
            <a:pPr indent="-334327" lvl="0" marL="457200" rtl="0" algn="l">
              <a:lnSpc>
                <a:spcPct val="115000"/>
              </a:lnSpc>
              <a:spcBef>
                <a:spcPts val="1000"/>
              </a:spcBef>
              <a:spcAft>
                <a:spcPts val="0"/>
              </a:spcAft>
              <a:buSzPct val="100000"/>
              <a:buChar char="●"/>
            </a:pPr>
            <a:r>
              <a:rPr lang="es"/>
              <a:t>Utiliza un tamaño consistente: para mantener la coherencia visual. Si utilizas diferentes tamaños de iconos en diferentes partes del sitio, asegúrate de establecer pautas claras sobre cuándo utilizar cada tamaño.</a:t>
            </a:r>
            <a:endParaRPr/>
          </a:p>
          <a:p>
            <a:pPr indent="-334327" lvl="0" marL="457200" rtl="0" algn="l">
              <a:lnSpc>
                <a:spcPct val="115000"/>
              </a:lnSpc>
              <a:spcBef>
                <a:spcPts val="1000"/>
              </a:spcBef>
              <a:spcAft>
                <a:spcPts val="1200"/>
              </a:spcAft>
              <a:buSzPct val="100000"/>
              <a:buChar char="●"/>
            </a:pPr>
            <a:r>
              <a:rPr lang="es"/>
              <a:t>Proporciona alternativas de texto: Asegúrate de proporcionar alternativas de texto para todos los iconos del sitio web para mejorar la accesibilidad. </a:t>
            </a:r>
            <a:endParaRPr/>
          </a:p>
        </p:txBody>
      </p:sp>
      <p:pic>
        <p:nvPicPr>
          <p:cNvPr id="400" name="Google Shape;400;p52"/>
          <p:cNvPicPr preferRelativeResize="0"/>
          <p:nvPr/>
        </p:nvPicPr>
        <p:blipFill rotWithShape="1">
          <a:blip r:embed="rId3">
            <a:alphaModFix/>
          </a:blip>
          <a:srcRect b="0" l="0" r="0" t="0"/>
          <a:stretch/>
        </p:blipFill>
        <p:spPr>
          <a:xfrm>
            <a:off x="0" y="4366395"/>
            <a:ext cx="9143999" cy="77711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9.5. Guía de estilo con FIGMA</a:t>
            </a:r>
            <a:endParaRPr/>
          </a:p>
        </p:txBody>
      </p:sp>
      <p:sp>
        <p:nvSpPr>
          <p:cNvPr id="406" name="Google Shape;406;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sz="1350">
                <a:solidFill>
                  <a:schemeClr val="dk1"/>
                </a:solidFill>
                <a:latin typeface="Roboto"/>
                <a:ea typeface="Roboto"/>
                <a:cs typeface="Roboto"/>
                <a:sym typeface="Roboto"/>
              </a:rPr>
              <a:t>Ejemplo de guía de estilo en Figma:</a:t>
            </a:r>
            <a:r>
              <a:rPr lang="es" sz="1350">
                <a:solidFill>
                  <a:srgbClr val="000000"/>
                </a:solidFill>
                <a:latin typeface="Roboto"/>
                <a:ea typeface="Roboto"/>
                <a:cs typeface="Roboto"/>
                <a:sym typeface="Roboto"/>
              </a:rPr>
              <a:t> </a:t>
            </a:r>
            <a:r>
              <a:rPr lang="es" sz="1350">
                <a:solidFill>
                  <a:srgbClr val="E7618B"/>
                </a:solidFill>
                <a:uFill>
                  <a:noFill/>
                </a:uFill>
                <a:latin typeface="Roboto"/>
                <a:ea typeface="Roboto"/>
                <a:cs typeface="Roboto"/>
                <a:sym typeface="Roboto"/>
                <a:hlinkClick r:id="rId3">
                  <a:extLst>
                    <a:ext uri="{A12FA001-AC4F-418D-AE19-62706E023703}">
                      <ahyp:hlinkClr val="tx"/>
                    </a:ext>
                  </a:extLst>
                </a:hlinkClick>
              </a:rPr>
              <a:t>figma.com/community/file/1262521864453665328/</a:t>
            </a:r>
            <a:endParaRPr sz="1350">
              <a:solidFill>
                <a:srgbClr val="E7618B"/>
              </a:solidFill>
              <a:latin typeface="Roboto"/>
              <a:ea typeface="Roboto"/>
              <a:cs typeface="Roboto"/>
              <a:sym typeface="Roboto"/>
            </a:endParaRPr>
          </a:p>
          <a:p>
            <a:pPr indent="0" lvl="0" marL="0" rtl="0" algn="l">
              <a:lnSpc>
                <a:spcPct val="115000"/>
              </a:lnSpc>
              <a:spcBef>
                <a:spcPts val="1100"/>
              </a:spcBef>
              <a:spcAft>
                <a:spcPts val="0"/>
              </a:spcAft>
              <a:buSzPts val="1800"/>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1200"/>
              </a:spcAft>
              <a:buSzPts val="1800"/>
              <a:buNone/>
            </a:pPr>
            <a:r>
              <a:t/>
            </a:r>
            <a:endParaRPr/>
          </a:p>
        </p:txBody>
      </p:sp>
      <p:pic>
        <p:nvPicPr>
          <p:cNvPr id="407" name="Google Shape;407;p53"/>
          <p:cNvPicPr preferRelativeResize="0"/>
          <p:nvPr/>
        </p:nvPicPr>
        <p:blipFill rotWithShape="1">
          <a:blip r:embed="rId4">
            <a:alphaModFix/>
          </a:blip>
          <a:srcRect b="0" l="0" r="0" t="0"/>
          <a:stretch/>
        </p:blipFill>
        <p:spPr>
          <a:xfrm>
            <a:off x="1966687" y="1496500"/>
            <a:ext cx="5210626" cy="35612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10. PROTOTIPOS</a:t>
            </a:r>
            <a:endParaRPr/>
          </a:p>
        </p:txBody>
      </p:sp>
      <p:sp>
        <p:nvSpPr>
          <p:cNvPr id="413" name="Google Shape;413;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a:bodyPr>
          <a:lstStyle/>
          <a:p>
            <a:pPr indent="-334327" lvl="0" marL="457200" rtl="0" algn="l">
              <a:lnSpc>
                <a:spcPct val="115000"/>
              </a:lnSpc>
              <a:spcBef>
                <a:spcPts val="0"/>
              </a:spcBef>
              <a:spcAft>
                <a:spcPts val="0"/>
              </a:spcAft>
              <a:buSzPct val="100000"/>
              <a:buChar char="●"/>
            </a:pPr>
            <a:r>
              <a:rPr lang="es"/>
              <a:t>Los prototipos web son dibujos o diseños de las diferentes páginas y secciones que van a componer un sitio web.</a:t>
            </a:r>
            <a:br>
              <a:rPr lang="es"/>
            </a:br>
            <a:endParaRPr/>
          </a:p>
          <a:p>
            <a:pPr indent="-334327" lvl="0" marL="457200" rtl="0" algn="l">
              <a:lnSpc>
                <a:spcPct val="115000"/>
              </a:lnSpc>
              <a:spcBef>
                <a:spcPts val="0"/>
              </a:spcBef>
              <a:spcAft>
                <a:spcPts val="0"/>
              </a:spcAft>
              <a:buSzPct val="100000"/>
              <a:buChar char="●"/>
            </a:pPr>
            <a:r>
              <a:rPr lang="es"/>
              <a:t>Hay distintas fases dentro del prototipado web. Las fases del prototipado sirven para definir los procesos, realizar cambios y pruebas antes de subir a producción una aplicación web. Además, el uso de prototipos nos ayuda a involucrar al cliente en la fase previa al desarrollo y así adecuar el proyecto a sus necesidades.</a:t>
            </a:r>
            <a:br>
              <a:rPr lang="es"/>
            </a:br>
            <a:endParaRPr/>
          </a:p>
          <a:p>
            <a:pPr indent="-334327" lvl="0" marL="457200" rtl="0" algn="l">
              <a:lnSpc>
                <a:spcPct val="115000"/>
              </a:lnSpc>
              <a:spcBef>
                <a:spcPts val="0"/>
              </a:spcBef>
              <a:spcAft>
                <a:spcPts val="0"/>
              </a:spcAft>
              <a:buSzPct val="100000"/>
              <a:buChar char="●"/>
            </a:pPr>
            <a:r>
              <a:rPr lang="es"/>
              <a:t>Las diferentes fases del prototipado web son: </a:t>
            </a:r>
            <a:r>
              <a:rPr b="1" lang="es"/>
              <a:t>boceto</a:t>
            </a:r>
            <a:r>
              <a:rPr lang="es"/>
              <a:t> (sketch), </a:t>
            </a:r>
            <a:r>
              <a:rPr b="1" lang="es"/>
              <a:t>esquema de página</a:t>
            </a:r>
            <a:r>
              <a:rPr lang="es"/>
              <a:t> (wireframe), </a:t>
            </a:r>
            <a:r>
              <a:rPr b="1" lang="es"/>
              <a:t>maqueta</a:t>
            </a:r>
            <a:r>
              <a:rPr lang="es"/>
              <a:t> (mockup) y </a:t>
            </a:r>
            <a:r>
              <a:rPr b="1" lang="es"/>
              <a:t>prototipo</a:t>
            </a:r>
            <a:r>
              <a:rPr lang="es"/>
              <a:t> (prototype). En inglés se conoce a este proceso como SWMP, tal y como se puede ver en la siguiente figura.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10. PROTOTIPOS</a:t>
            </a:r>
            <a:endParaRPr/>
          </a:p>
        </p:txBody>
      </p:sp>
      <p:sp>
        <p:nvSpPr>
          <p:cNvPr id="419" name="Google Shape;419;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20" name="Google Shape;420;p55"/>
          <p:cNvPicPr preferRelativeResize="0"/>
          <p:nvPr/>
        </p:nvPicPr>
        <p:blipFill rotWithShape="1">
          <a:blip r:embed="rId3">
            <a:alphaModFix/>
          </a:blip>
          <a:srcRect b="0" l="0" r="0" t="0"/>
          <a:stretch/>
        </p:blipFill>
        <p:spPr>
          <a:xfrm>
            <a:off x="0" y="503151"/>
            <a:ext cx="9144002" cy="4137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10. PROTOTIPOS</a:t>
            </a:r>
            <a:endParaRPr/>
          </a:p>
        </p:txBody>
      </p:sp>
      <p:sp>
        <p:nvSpPr>
          <p:cNvPr id="426" name="Google Shape;426;p56"/>
          <p:cNvSpPr txBox="1"/>
          <p:nvPr>
            <p:ph idx="1" type="body"/>
          </p:nvPr>
        </p:nvSpPr>
        <p:spPr>
          <a:xfrm>
            <a:off x="311700" y="1152475"/>
            <a:ext cx="8520600" cy="3619500"/>
          </a:xfrm>
          <a:prstGeom prst="rect">
            <a:avLst/>
          </a:prstGeom>
          <a:noFill/>
          <a:ln>
            <a:noFill/>
          </a:ln>
        </p:spPr>
        <p:txBody>
          <a:bodyPr anchorCtr="0" anchor="t" bIns="91425" lIns="91425" spcFirstLastPara="1" rIns="91425" wrap="square" tIns="91425">
            <a:normAutofit fontScale="85000" lnSpcReduction="10000"/>
          </a:bodyPr>
          <a:lstStyle/>
          <a:p>
            <a:pPr indent="-325755" lvl="0" marL="457200" rtl="0" algn="l">
              <a:lnSpc>
                <a:spcPct val="115000"/>
              </a:lnSpc>
              <a:spcBef>
                <a:spcPts val="1000"/>
              </a:spcBef>
              <a:spcAft>
                <a:spcPts val="0"/>
              </a:spcAft>
              <a:buSzPct val="100000"/>
              <a:buChar char="●"/>
            </a:pPr>
            <a:r>
              <a:rPr lang="es"/>
              <a:t>El sketch es un dibujo o </a:t>
            </a:r>
            <a:r>
              <a:rPr lang="es" u="sng"/>
              <a:t>boceto inicial</a:t>
            </a:r>
            <a:r>
              <a:rPr lang="es"/>
              <a:t> de un sitio web. Este dibujo poco detallado puede estar realizado sobre papel, pizarra o cualquier formato que permita realizar cambios de manera rápida. </a:t>
            </a:r>
            <a:endParaRPr/>
          </a:p>
          <a:p>
            <a:pPr indent="-325755" lvl="0" marL="457200" rtl="0" algn="l">
              <a:lnSpc>
                <a:spcPct val="115000"/>
              </a:lnSpc>
              <a:spcBef>
                <a:spcPts val="1200"/>
              </a:spcBef>
              <a:spcAft>
                <a:spcPts val="0"/>
              </a:spcAft>
              <a:buSzPct val="100000"/>
              <a:buChar char="●"/>
            </a:pPr>
            <a:r>
              <a:rPr lang="es"/>
              <a:t>Un wireframe es la representación de la </a:t>
            </a:r>
            <a:r>
              <a:rPr lang="es" u="sng"/>
              <a:t>estructura básica</a:t>
            </a:r>
            <a:r>
              <a:rPr lang="es"/>
              <a:t> de la página web en la que se especifican los elementos de forma esquematizada. Es un diseño a bajo nivel en el que se establece claramente la </a:t>
            </a:r>
            <a:r>
              <a:rPr lang="es" u="sng"/>
              <a:t>jerarquía</a:t>
            </a:r>
            <a:r>
              <a:rPr lang="es"/>
              <a:t> de los elementos, los contenedores y la organización del contenido.</a:t>
            </a:r>
            <a:endParaRPr/>
          </a:p>
          <a:p>
            <a:pPr indent="-325755" lvl="0" marL="457200" rtl="0" algn="l">
              <a:lnSpc>
                <a:spcPct val="115000"/>
              </a:lnSpc>
              <a:spcBef>
                <a:spcPts val="1000"/>
              </a:spcBef>
              <a:spcAft>
                <a:spcPts val="0"/>
              </a:spcAft>
              <a:buSzPct val="100000"/>
              <a:buChar char="●"/>
            </a:pPr>
            <a:r>
              <a:rPr lang="es"/>
              <a:t>Un mockup es una representación a medio nivel en la que se incluye imágenes, tipografías y colores, aunque no tiene por qué ser definitivos.</a:t>
            </a:r>
            <a:endParaRPr/>
          </a:p>
          <a:p>
            <a:pPr indent="-325755" lvl="0" marL="457200" rtl="0" algn="l">
              <a:lnSpc>
                <a:spcPct val="115000"/>
              </a:lnSpc>
              <a:spcBef>
                <a:spcPts val="1000"/>
              </a:spcBef>
              <a:spcAft>
                <a:spcPts val="1200"/>
              </a:spcAft>
              <a:buSzPct val="100000"/>
              <a:buChar char="●"/>
            </a:pPr>
            <a:r>
              <a:rPr lang="es"/>
              <a:t>El prototipo es la representación más detallada de la web y dispone de interactividad para comprobar el comportamiento y la experiencia de usuario. Es, por tanto, un diseño al más alto detalle y la última fase de conceptualización antes de la implementación web.</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11. MAPAS CONCEPTUALES, MAPAS DE NAVEGACIÓN Y SITEMAPS</a:t>
            </a:r>
            <a:endParaRPr/>
          </a:p>
        </p:txBody>
      </p:sp>
      <p:sp>
        <p:nvSpPr>
          <p:cNvPr id="432" name="Google Shape;432;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33" name="Google Shape;433;p57"/>
          <p:cNvPicPr preferRelativeResize="0"/>
          <p:nvPr/>
        </p:nvPicPr>
        <p:blipFill rotWithShape="1">
          <a:blip r:embed="rId3">
            <a:alphaModFix/>
          </a:blip>
          <a:srcRect b="0" l="0" r="0" t="0"/>
          <a:stretch/>
        </p:blipFill>
        <p:spPr>
          <a:xfrm>
            <a:off x="3226050" y="1443125"/>
            <a:ext cx="3087675" cy="3700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11. MAPAS CONCEPTUALES, MAPAS DE NAVEGACIÓN Y SITEMAPS</a:t>
            </a:r>
            <a:endParaRPr/>
          </a:p>
          <a:p>
            <a:pPr indent="0" lvl="0" marL="0" rtl="0" algn="l">
              <a:lnSpc>
                <a:spcPct val="100000"/>
              </a:lnSpc>
              <a:spcBef>
                <a:spcPts val="0"/>
              </a:spcBef>
              <a:spcAft>
                <a:spcPts val="0"/>
              </a:spcAft>
              <a:buSzPct val="111111"/>
              <a:buNone/>
            </a:pPr>
            <a:r>
              <a:t/>
            </a:r>
            <a:endParaRPr/>
          </a:p>
        </p:txBody>
      </p:sp>
      <p:sp>
        <p:nvSpPr>
          <p:cNvPr id="439" name="Google Shape;439;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40" name="Google Shape;440;p58"/>
          <p:cNvPicPr preferRelativeResize="0"/>
          <p:nvPr/>
        </p:nvPicPr>
        <p:blipFill rotWithShape="1">
          <a:blip r:embed="rId3">
            <a:alphaModFix/>
          </a:blip>
          <a:srcRect b="0" l="0" r="0" t="0"/>
          <a:stretch/>
        </p:blipFill>
        <p:spPr>
          <a:xfrm>
            <a:off x="1488317" y="1521275"/>
            <a:ext cx="6167354" cy="3416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11. MAPAS CONCEPTUALES, MAPAS DE NAVEGACIÓN Y SITEMAPS</a:t>
            </a:r>
            <a:endParaRPr/>
          </a:p>
          <a:p>
            <a:pPr indent="0" lvl="0" marL="0" rtl="0" algn="l">
              <a:lnSpc>
                <a:spcPct val="100000"/>
              </a:lnSpc>
              <a:spcBef>
                <a:spcPts val="0"/>
              </a:spcBef>
              <a:spcAft>
                <a:spcPts val="0"/>
              </a:spcAft>
              <a:buSzPct val="111111"/>
              <a:buNone/>
            </a:pPr>
            <a:r>
              <a:t/>
            </a:r>
            <a:endParaRPr/>
          </a:p>
        </p:txBody>
      </p:sp>
      <p:sp>
        <p:nvSpPr>
          <p:cNvPr id="446" name="Google Shape;446;p59"/>
          <p:cNvSpPr txBox="1"/>
          <p:nvPr>
            <p:ph idx="1" type="body"/>
          </p:nvPr>
        </p:nvSpPr>
        <p:spPr>
          <a:xfrm>
            <a:off x="311700" y="1488925"/>
            <a:ext cx="8520600" cy="3080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s"/>
              <a:t>Los sitemaps o mapas para motores de búsqueda son archivos en los que se proporciona información sobre las páginas, los vídeos y otros archivos de un sitio web, así como sobre las relaciones entre ellos. </a:t>
            </a:r>
            <a:endParaRPr/>
          </a:p>
          <a:p>
            <a:pPr indent="0" lvl="0" marL="0" rtl="0" algn="l">
              <a:lnSpc>
                <a:spcPct val="115000"/>
              </a:lnSpc>
              <a:spcBef>
                <a:spcPts val="1200"/>
              </a:spcBef>
              <a:spcAft>
                <a:spcPts val="0"/>
              </a:spcAft>
              <a:buSzPts val="1800"/>
              <a:buNone/>
            </a:pPr>
            <a:r>
              <a:rPr lang="es"/>
              <a:t>Los buscadores, como Google, leen estos archivos para rastrear los sitios web de forma más eficaz.</a:t>
            </a:r>
            <a:endParaRPr/>
          </a:p>
          <a:p>
            <a:pPr indent="0" lvl="0" marL="0" rtl="0" algn="l">
              <a:lnSpc>
                <a:spcPct val="115000"/>
              </a:lnSpc>
              <a:spcBef>
                <a:spcPts val="1200"/>
              </a:spcBef>
              <a:spcAft>
                <a:spcPts val="1200"/>
              </a:spcAft>
              <a:buSzPts val="1800"/>
              <a:buNone/>
            </a:pPr>
            <a:r>
              <a:rPr lang="es"/>
              <a:t>Los sitemaps informan a los rastreadores de qué archivos de un sitio web son importantes y, además, incluyen datos relevantes sobre ellos; por ejemplo, en el caso de las páginas, pueden indicar cuándo se actualizaron por última vez, cada cuánto se modifican y si existen versiones en otros idiomas.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1.1. El diseño web en la actualidad</a:t>
            </a:r>
            <a:endParaRPr/>
          </a:p>
          <a:p>
            <a:pPr indent="0" lvl="0" marL="0" rtl="0" algn="l">
              <a:lnSpc>
                <a:spcPct val="100000"/>
              </a:lnSpc>
              <a:spcBef>
                <a:spcPts val="0"/>
              </a:spcBef>
              <a:spcAft>
                <a:spcPts val="0"/>
              </a:spcAft>
              <a:buSzPct val="111111"/>
              <a:buNone/>
            </a:pPr>
            <a:r>
              <a:rPr lang="es"/>
              <a:t>1.1.1. Fuentes</a:t>
            </a:r>
            <a:endParaRPr/>
          </a:p>
        </p:txBody>
      </p:sp>
      <p:sp>
        <p:nvSpPr>
          <p:cNvPr id="89" name="Google Shape;89;p7"/>
          <p:cNvSpPr txBox="1"/>
          <p:nvPr>
            <p:ph idx="1" type="body"/>
          </p:nvPr>
        </p:nvSpPr>
        <p:spPr>
          <a:xfrm>
            <a:off x="311700" y="1521150"/>
            <a:ext cx="8520600" cy="33951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50000"/>
              </a:lnSpc>
              <a:spcBef>
                <a:spcPts val="1000"/>
              </a:spcBef>
              <a:spcAft>
                <a:spcPts val="0"/>
              </a:spcAft>
              <a:buSzPct val="100000"/>
              <a:buChar char="●"/>
            </a:pPr>
            <a:r>
              <a:rPr lang="es"/>
              <a:t>Una buena elección de fuentes puede mejorar la </a:t>
            </a:r>
            <a:r>
              <a:rPr b="1" lang="es"/>
              <a:t>legibilidad y la estética </a:t>
            </a:r>
            <a:r>
              <a:rPr lang="es"/>
              <a:t>de una página web. </a:t>
            </a:r>
            <a:endParaRPr/>
          </a:p>
          <a:p>
            <a:pPr indent="-334327" lvl="0" marL="457200" rtl="0" algn="l">
              <a:lnSpc>
                <a:spcPct val="150000"/>
              </a:lnSpc>
              <a:spcBef>
                <a:spcPts val="1200"/>
              </a:spcBef>
              <a:spcAft>
                <a:spcPts val="0"/>
              </a:spcAft>
              <a:buSzPct val="100000"/>
              <a:buChar char="●"/>
            </a:pPr>
            <a:r>
              <a:rPr lang="es"/>
              <a:t>Algunas de las fuentes más utilizadas en el diseño web actual incluyen Open Sans, Roboto, Avenir, Ubuntu y Montserrat.</a:t>
            </a:r>
            <a:endParaRPr/>
          </a:p>
          <a:p>
            <a:pPr indent="-334327" lvl="0" marL="457200" rtl="0" algn="l">
              <a:lnSpc>
                <a:spcPct val="150000"/>
              </a:lnSpc>
              <a:spcBef>
                <a:spcPts val="1000"/>
              </a:spcBef>
              <a:spcAft>
                <a:spcPts val="0"/>
              </a:spcAft>
              <a:buSzPct val="100000"/>
              <a:buChar char="●"/>
            </a:pPr>
            <a:r>
              <a:rPr lang="es"/>
              <a:t>Pueden ser </a:t>
            </a:r>
            <a:r>
              <a:rPr b="1" lang="es"/>
              <a:t>serif o sans-serif </a:t>
            </a:r>
            <a:r>
              <a:rPr lang="es"/>
              <a:t>y a menudo se utilizan en encabezados y logotipos. </a:t>
            </a:r>
            <a:endParaRPr/>
          </a:p>
          <a:p>
            <a:pPr indent="-334327" lvl="0" marL="457200" rtl="0" algn="l">
              <a:lnSpc>
                <a:spcPct val="150000"/>
              </a:lnSpc>
              <a:spcBef>
                <a:spcPts val="1000"/>
              </a:spcBef>
              <a:spcAft>
                <a:spcPts val="0"/>
              </a:spcAft>
              <a:buSzPct val="100000"/>
              <a:buChar char="●"/>
            </a:pPr>
            <a:r>
              <a:rPr lang="es"/>
              <a:t>La elección de la fuente adecuada puede </a:t>
            </a:r>
            <a:r>
              <a:rPr b="1" lang="es"/>
              <a:t>mejorar la experiencia del usuario.</a:t>
            </a:r>
            <a:endParaRPr b="1"/>
          </a:p>
          <a:p>
            <a:pPr indent="-334327" lvl="0" marL="457200" rtl="0" algn="l">
              <a:lnSpc>
                <a:spcPct val="150000"/>
              </a:lnSpc>
              <a:spcBef>
                <a:spcPts val="1000"/>
              </a:spcBef>
              <a:spcAft>
                <a:spcPts val="1200"/>
              </a:spcAft>
              <a:buSzPct val="100000"/>
              <a:buChar char="●"/>
            </a:pPr>
            <a:r>
              <a:rPr lang="es"/>
              <a:t>También es importante considerar aspectos como el </a:t>
            </a:r>
            <a:r>
              <a:rPr b="1" lang="es"/>
              <a:t>tamaño, el espaciado y el contraste</a:t>
            </a:r>
            <a:r>
              <a:rPr lang="es"/>
              <a:t> para asegurarse de que el texto sea legible y fácil de leer. </a:t>
            </a:r>
            <a:endParaRPr/>
          </a:p>
        </p:txBody>
      </p:sp>
      <p:pic>
        <p:nvPicPr>
          <p:cNvPr id="90" name="Google Shape;90;p7"/>
          <p:cNvPicPr preferRelativeResize="0"/>
          <p:nvPr/>
        </p:nvPicPr>
        <p:blipFill rotWithShape="1">
          <a:blip r:embed="rId3">
            <a:alphaModFix/>
          </a:blip>
          <a:srcRect b="0" l="0" r="0" t="0"/>
          <a:stretch/>
        </p:blipFill>
        <p:spPr>
          <a:xfrm>
            <a:off x="6544600" y="0"/>
            <a:ext cx="2599400" cy="14383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12. CARACTERÍSTICAS DE UNA INTERFAZ WEB</a:t>
            </a:r>
            <a:endParaRPr/>
          </a:p>
        </p:txBody>
      </p:sp>
      <p:sp>
        <p:nvSpPr>
          <p:cNvPr id="452" name="Google Shape;452;p60"/>
          <p:cNvSpPr txBox="1"/>
          <p:nvPr>
            <p:ph idx="1" type="body"/>
          </p:nvPr>
        </p:nvSpPr>
        <p:spPr>
          <a:xfrm>
            <a:off x="311700" y="1406425"/>
            <a:ext cx="8520600" cy="33933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u="sng"/>
              <a:t>Web usable.</a:t>
            </a:r>
            <a:r>
              <a:rPr lang="es"/>
              <a:t> Una web es usable cuando permite a los usuarios una interacción sencilla, intuitiva, agradable y segura. </a:t>
            </a:r>
            <a:endParaRPr/>
          </a:p>
          <a:p>
            <a:pPr indent="-342900" lvl="0" marL="457200" rtl="0" algn="l">
              <a:lnSpc>
                <a:spcPct val="115000"/>
              </a:lnSpc>
              <a:spcBef>
                <a:spcPts val="0"/>
              </a:spcBef>
              <a:spcAft>
                <a:spcPts val="0"/>
              </a:spcAft>
              <a:buSzPts val="1800"/>
              <a:buChar char="●"/>
            </a:pPr>
            <a:r>
              <a:rPr lang="es" u="sng"/>
              <a:t>Web visual</a:t>
            </a:r>
            <a:r>
              <a:rPr lang="es"/>
              <a:t>. Una web es visual cuando la percepción de los usuarios es positiva mientras navegan por el sitio y los elementos gráficos empleados están orientados a </a:t>
            </a:r>
            <a:r>
              <a:rPr lang="es" u="sng"/>
              <a:t>conseguir los objetivos</a:t>
            </a:r>
            <a:r>
              <a:rPr lang="es"/>
              <a:t> del sitio y no se han empleado de forma meramente decorativa.</a:t>
            </a:r>
            <a:endParaRPr/>
          </a:p>
          <a:p>
            <a:pPr indent="-342900" lvl="0" marL="457200" rtl="0" algn="l">
              <a:lnSpc>
                <a:spcPct val="115000"/>
              </a:lnSpc>
              <a:spcBef>
                <a:spcPts val="0"/>
              </a:spcBef>
              <a:spcAft>
                <a:spcPts val="0"/>
              </a:spcAft>
              <a:buSzPts val="1800"/>
              <a:buChar char="●"/>
            </a:pPr>
            <a:r>
              <a:rPr lang="es" u="sng"/>
              <a:t>Web educativa.</a:t>
            </a:r>
            <a:r>
              <a:rPr lang="es"/>
              <a:t> Una web es educativa cuando a los usuarios les resulta fácil aprender a utilizarla y retener el conocimiento adquirido.</a:t>
            </a:r>
            <a:endParaRPr/>
          </a:p>
          <a:p>
            <a:pPr indent="-342900" lvl="0" marL="457200" rtl="0" algn="l">
              <a:lnSpc>
                <a:spcPct val="115000"/>
              </a:lnSpc>
              <a:spcBef>
                <a:spcPts val="0"/>
              </a:spcBef>
              <a:spcAft>
                <a:spcPts val="0"/>
              </a:spcAft>
              <a:buSzPts val="1800"/>
              <a:buChar char="●"/>
            </a:pPr>
            <a:r>
              <a:rPr lang="es" u="sng"/>
              <a:t>Web actualizada. </a:t>
            </a:r>
            <a:r>
              <a:rPr lang="es"/>
              <a:t>Una web se encuentra actualizada cuando ofrece nuevo contenido periódicamente y mantiene la interfaz modernizada.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EJERCICIO 1</a:t>
            </a:r>
            <a:endParaRPr/>
          </a:p>
        </p:txBody>
      </p:sp>
      <p:sp>
        <p:nvSpPr>
          <p:cNvPr id="458" name="Google Shape;458;p61"/>
          <p:cNvSpPr txBox="1"/>
          <p:nvPr>
            <p:ph idx="1" type="body"/>
          </p:nvPr>
        </p:nvSpPr>
        <p:spPr>
          <a:xfrm>
            <a:off x="598025" y="1170025"/>
            <a:ext cx="85206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17647"/>
              <a:buNone/>
            </a:pPr>
            <a:r>
              <a:rPr lang="es"/>
              <a:t>Leer las reglas y principios de usabilidad: </a:t>
            </a:r>
            <a:r>
              <a:rPr lang="es" u="sng">
                <a:solidFill>
                  <a:schemeClr val="hlink"/>
                </a:solidFill>
                <a:hlinkClick r:id="rId3"/>
              </a:rPr>
              <a:t>https://www.eniun.com/usabilidad-diseno-aplicaciones-reglas-principios/</a:t>
            </a:r>
            <a:r>
              <a:rPr lang="es"/>
              <a:t> </a:t>
            </a:r>
            <a:endParaRPr/>
          </a:p>
          <a:p>
            <a:pPr indent="-336998" lvl="0" marL="457200" rtl="0" algn="l">
              <a:lnSpc>
                <a:spcPct val="115000"/>
              </a:lnSpc>
              <a:spcBef>
                <a:spcPts val="1200"/>
              </a:spcBef>
              <a:spcAft>
                <a:spcPts val="0"/>
              </a:spcAft>
              <a:buClr>
                <a:schemeClr val="dk2"/>
              </a:buClr>
              <a:buSzPct val="100000"/>
              <a:buFont typeface="Arial"/>
              <a:buAutoNum type="arabicPeriod"/>
            </a:pPr>
            <a:r>
              <a:rPr lang="es" sz="1844">
                <a:latin typeface="Arial"/>
                <a:ea typeface="Arial"/>
                <a:cs typeface="Arial"/>
                <a:sym typeface="Arial"/>
              </a:rPr>
              <a:t>Visita la web del instituto.</a:t>
            </a:r>
            <a:endParaRPr sz="1844">
              <a:latin typeface="Arial"/>
              <a:ea typeface="Arial"/>
              <a:cs typeface="Arial"/>
              <a:sym typeface="Arial"/>
            </a:endParaRPr>
          </a:p>
          <a:p>
            <a:pPr indent="-336998" lvl="0" marL="457200" rtl="0" algn="l">
              <a:lnSpc>
                <a:spcPct val="115000"/>
              </a:lnSpc>
              <a:spcBef>
                <a:spcPts val="0"/>
              </a:spcBef>
              <a:spcAft>
                <a:spcPts val="0"/>
              </a:spcAft>
              <a:buClr>
                <a:schemeClr val="dk2"/>
              </a:buClr>
              <a:buSzPct val="100000"/>
              <a:buFont typeface="Arial"/>
              <a:buAutoNum type="arabicPeriod"/>
            </a:pPr>
            <a:r>
              <a:rPr lang="es" sz="1844">
                <a:latin typeface="Arial"/>
                <a:ea typeface="Arial"/>
                <a:cs typeface="Arial"/>
                <a:sym typeface="Arial"/>
              </a:rPr>
              <a:t>¿Crees que es fácil de usar? ¿Porqué?</a:t>
            </a:r>
            <a:endParaRPr sz="1844">
              <a:latin typeface="Arial"/>
              <a:ea typeface="Arial"/>
              <a:cs typeface="Arial"/>
              <a:sym typeface="Arial"/>
            </a:endParaRPr>
          </a:p>
          <a:p>
            <a:pPr indent="-336998" lvl="0" marL="457200" rtl="0" algn="l">
              <a:lnSpc>
                <a:spcPct val="115000"/>
              </a:lnSpc>
              <a:spcBef>
                <a:spcPts val="0"/>
              </a:spcBef>
              <a:spcAft>
                <a:spcPts val="0"/>
              </a:spcAft>
              <a:buClr>
                <a:schemeClr val="dk2"/>
              </a:buClr>
              <a:buSzPct val="100000"/>
              <a:buFont typeface="Arial"/>
              <a:buAutoNum type="arabicPeriod"/>
            </a:pPr>
            <a:r>
              <a:rPr lang="es" sz="1844">
                <a:latin typeface="Arial"/>
                <a:ea typeface="Arial"/>
                <a:cs typeface="Arial"/>
                <a:sym typeface="Arial"/>
              </a:rPr>
              <a:t>Busca información del ciclo que estudias, ¿fue rápido?</a:t>
            </a:r>
            <a:endParaRPr sz="1844">
              <a:latin typeface="Arial"/>
              <a:ea typeface="Arial"/>
              <a:cs typeface="Arial"/>
              <a:sym typeface="Arial"/>
            </a:endParaRPr>
          </a:p>
          <a:p>
            <a:pPr indent="-336998" lvl="0" marL="457200" rtl="0" algn="l">
              <a:lnSpc>
                <a:spcPct val="115000"/>
              </a:lnSpc>
              <a:spcBef>
                <a:spcPts val="0"/>
              </a:spcBef>
              <a:spcAft>
                <a:spcPts val="0"/>
              </a:spcAft>
              <a:buClr>
                <a:schemeClr val="dk2"/>
              </a:buClr>
              <a:buSzPct val="100000"/>
              <a:buFont typeface="Arial"/>
              <a:buAutoNum type="arabicPeriod"/>
            </a:pPr>
            <a:r>
              <a:rPr lang="es" sz="1844">
                <a:latin typeface="Arial"/>
                <a:ea typeface="Arial"/>
                <a:cs typeface="Arial"/>
                <a:sym typeface="Arial"/>
              </a:rPr>
              <a:t>Busca el teléfono del instituto, ¿tardaste mucho?</a:t>
            </a:r>
            <a:endParaRPr sz="1844">
              <a:latin typeface="Arial"/>
              <a:ea typeface="Arial"/>
              <a:cs typeface="Arial"/>
              <a:sym typeface="Arial"/>
            </a:endParaRPr>
          </a:p>
          <a:p>
            <a:pPr indent="-336998" lvl="0" marL="457200" rtl="0" algn="l">
              <a:lnSpc>
                <a:spcPct val="115000"/>
              </a:lnSpc>
              <a:spcBef>
                <a:spcPts val="0"/>
              </a:spcBef>
              <a:spcAft>
                <a:spcPts val="0"/>
              </a:spcAft>
              <a:buClr>
                <a:schemeClr val="dk2"/>
              </a:buClr>
              <a:buSzPct val="100000"/>
              <a:buFont typeface="Arial"/>
              <a:buAutoNum type="arabicPeriod"/>
            </a:pPr>
            <a:r>
              <a:rPr lang="es" sz="1844">
                <a:latin typeface="Arial"/>
                <a:ea typeface="Arial"/>
                <a:cs typeface="Arial"/>
                <a:sym typeface="Arial"/>
              </a:rPr>
              <a:t>Tiene algún error la web</a:t>
            </a:r>
            <a:endParaRPr sz="1844">
              <a:latin typeface="Arial"/>
              <a:ea typeface="Arial"/>
              <a:cs typeface="Arial"/>
              <a:sym typeface="Arial"/>
            </a:endParaRPr>
          </a:p>
          <a:p>
            <a:pPr indent="-336998" lvl="0" marL="457200" rtl="0" algn="l">
              <a:lnSpc>
                <a:spcPct val="115000"/>
              </a:lnSpc>
              <a:spcBef>
                <a:spcPts val="0"/>
              </a:spcBef>
              <a:spcAft>
                <a:spcPts val="0"/>
              </a:spcAft>
              <a:buClr>
                <a:schemeClr val="dk2"/>
              </a:buClr>
              <a:buSzPct val="100000"/>
              <a:buFont typeface="Arial"/>
              <a:buAutoNum type="arabicPeriod"/>
            </a:pPr>
            <a:r>
              <a:rPr lang="es" sz="1844">
                <a:latin typeface="Arial"/>
                <a:ea typeface="Arial"/>
                <a:cs typeface="Arial"/>
                <a:sym typeface="Arial"/>
              </a:rPr>
              <a:t>¿Alguna propuesta de mejora para facilitar el uso?</a:t>
            </a:r>
            <a:endParaRPr sz="1844">
              <a:latin typeface="Arial"/>
              <a:ea typeface="Arial"/>
              <a:cs typeface="Arial"/>
              <a:sym typeface="Arial"/>
            </a:endParaRPr>
          </a:p>
          <a:p>
            <a:pPr indent="-336998" lvl="0" marL="457200" rtl="0" algn="l">
              <a:lnSpc>
                <a:spcPct val="115000"/>
              </a:lnSpc>
              <a:spcBef>
                <a:spcPts val="0"/>
              </a:spcBef>
              <a:spcAft>
                <a:spcPts val="0"/>
              </a:spcAft>
              <a:buClr>
                <a:schemeClr val="dk2"/>
              </a:buClr>
              <a:buSzPct val="100000"/>
              <a:buFont typeface="Arial"/>
              <a:buAutoNum type="arabicPeriod"/>
            </a:pPr>
            <a:r>
              <a:rPr lang="es" sz="1844">
                <a:latin typeface="Arial"/>
                <a:ea typeface="Arial"/>
                <a:cs typeface="Arial"/>
                <a:sym typeface="Arial"/>
              </a:rPr>
              <a:t>Y para hacer alguna tarea más rápido</a:t>
            </a:r>
            <a:endParaRPr sz="1844">
              <a:latin typeface="Arial"/>
              <a:ea typeface="Arial"/>
              <a:cs typeface="Arial"/>
              <a:sym typeface="Arial"/>
            </a:endParaRPr>
          </a:p>
          <a:p>
            <a:pPr indent="-336998" lvl="0" marL="457200" rtl="0" algn="l">
              <a:lnSpc>
                <a:spcPct val="115000"/>
              </a:lnSpc>
              <a:spcBef>
                <a:spcPts val="0"/>
              </a:spcBef>
              <a:spcAft>
                <a:spcPts val="0"/>
              </a:spcAft>
              <a:buClr>
                <a:schemeClr val="dk2"/>
              </a:buClr>
              <a:buSzPct val="100000"/>
              <a:buFont typeface="Arial"/>
              <a:buAutoNum type="arabicPeriod"/>
            </a:pPr>
            <a:r>
              <a:rPr lang="es" sz="1844">
                <a:latin typeface="Arial"/>
                <a:ea typeface="Arial"/>
                <a:cs typeface="Arial"/>
                <a:sym typeface="Arial"/>
              </a:rPr>
              <a:t>Si evaluaras del 1 al 10 tu nivel de satisfacción por el uso, ¿cuál sería? ¿porqué?</a:t>
            </a:r>
            <a:endParaRPr sz="1844">
              <a:latin typeface="Arial"/>
              <a:ea typeface="Arial"/>
              <a:cs typeface="Arial"/>
              <a:sym typeface="Arial"/>
            </a:endParaRPr>
          </a:p>
          <a:p>
            <a:pPr indent="-336998" lvl="0" marL="457200" rtl="0" algn="l">
              <a:lnSpc>
                <a:spcPct val="115000"/>
              </a:lnSpc>
              <a:spcBef>
                <a:spcPts val="0"/>
              </a:spcBef>
              <a:spcAft>
                <a:spcPts val="0"/>
              </a:spcAft>
              <a:buClr>
                <a:schemeClr val="dk2"/>
              </a:buClr>
              <a:buSzPct val="100000"/>
              <a:buFont typeface="Arial"/>
              <a:buAutoNum type="arabicPeriod"/>
            </a:pPr>
            <a:r>
              <a:rPr lang="es" sz="1844">
                <a:latin typeface="Arial"/>
                <a:ea typeface="Arial"/>
                <a:cs typeface="Arial"/>
                <a:sym typeface="Arial"/>
              </a:rPr>
              <a:t>Cual sería una web a la que tú le darías un 10 en satisfacción por el uso</a:t>
            </a:r>
            <a:endParaRPr sz="1844">
              <a:latin typeface="Arial"/>
              <a:ea typeface="Arial"/>
              <a:cs typeface="Arial"/>
              <a:sym typeface="Arial"/>
            </a:endParaRPr>
          </a:p>
          <a:p>
            <a:pPr indent="-336998" lvl="0" marL="457200" rtl="0" algn="l">
              <a:lnSpc>
                <a:spcPct val="115000"/>
              </a:lnSpc>
              <a:spcBef>
                <a:spcPts val="0"/>
              </a:spcBef>
              <a:spcAft>
                <a:spcPts val="0"/>
              </a:spcAft>
              <a:buClr>
                <a:schemeClr val="dk2"/>
              </a:buClr>
              <a:buSzPct val="100000"/>
              <a:buFont typeface="Arial"/>
              <a:buAutoNum type="arabicPeriod"/>
            </a:pPr>
            <a:r>
              <a:rPr lang="es" sz="1844">
                <a:latin typeface="Arial"/>
                <a:ea typeface="Arial"/>
                <a:cs typeface="Arial"/>
                <a:sym typeface="Arial"/>
              </a:rPr>
              <a:t>¿Cuál sería el problema principal que tiene que resolver la web del instituto?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EJERCICIO 2</a:t>
            </a:r>
            <a:endParaRPr/>
          </a:p>
        </p:txBody>
      </p:sp>
      <p:sp>
        <p:nvSpPr>
          <p:cNvPr id="464" name="Google Shape;464;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Leer las reglas y principios de usabilidad: </a:t>
            </a:r>
            <a:r>
              <a:rPr lang="es" u="sng">
                <a:solidFill>
                  <a:schemeClr val="hlink"/>
                </a:solidFill>
                <a:hlinkClick r:id="rId3"/>
              </a:rPr>
              <a:t>https://www.eniun.com/usabilidad-diseno-aplicaciones-reglas-principios/</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s"/>
              <a:t>Busca una web ejemplo de buena usabilidad y otra de mala usabilidad y argumenta los motivos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EJERCICIO 3</a:t>
            </a:r>
            <a:endParaRPr/>
          </a:p>
        </p:txBody>
      </p:sp>
      <p:sp>
        <p:nvSpPr>
          <p:cNvPr id="470" name="Google Shape;470;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Aprende a utilizar la herramienta Figma: </a:t>
            </a:r>
            <a:endParaRPr/>
          </a:p>
          <a:p>
            <a:pPr indent="0" lvl="0" marL="0" rtl="0" algn="l">
              <a:lnSpc>
                <a:spcPct val="115000"/>
              </a:lnSpc>
              <a:spcBef>
                <a:spcPts val="1200"/>
              </a:spcBef>
              <a:spcAft>
                <a:spcPts val="0"/>
              </a:spcAft>
              <a:buSzPts val="1800"/>
              <a:buNone/>
            </a:pPr>
            <a:r>
              <a:rPr lang="es" u="sng">
                <a:solidFill>
                  <a:schemeClr val="hlink"/>
                </a:solidFill>
                <a:hlinkClick r:id="rId3"/>
              </a:rPr>
              <a:t>https://www.eniun.com/tutorial-figma/</a:t>
            </a:r>
            <a:r>
              <a:rPr lang="es"/>
              <a:t>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s"/>
              <a:t>Realiza un prototipo de un sitio web que quieras desarrollar en un futuro con al menos 3 páginas (index, quienes somos y contacto) utilizando Figma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1.1. El diseño web en la actualidad</a:t>
            </a:r>
            <a:endParaRPr/>
          </a:p>
          <a:p>
            <a:pPr indent="0" lvl="0" marL="0" rtl="0" algn="l">
              <a:lnSpc>
                <a:spcPct val="100000"/>
              </a:lnSpc>
              <a:spcBef>
                <a:spcPts val="0"/>
              </a:spcBef>
              <a:spcAft>
                <a:spcPts val="0"/>
              </a:spcAft>
              <a:buSzPct val="111111"/>
              <a:buNone/>
            </a:pPr>
            <a:r>
              <a:rPr lang="es"/>
              <a:t>1.1.2. Gráficos vectoriales</a:t>
            </a:r>
            <a:endParaRPr/>
          </a:p>
        </p:txBody>
      </p:sp>
      <p:sp>
        <p:nvSpPr>
          <p:cNvPr id="96" name="Google Shape;96;p8"/>
          <p:cNvSpPr txBox="1"/>
          <p:nvPr>
            <p:ph idx="1" type="body"/>
          </p:nvPr>
        </p:nvSpPr>
        <p:spPr>
          <a:xfrm>
            <a:off x="311700" y="1521150"/>
            <a:ext cx="8520600" cy="3047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Los gráficos vectoriales son muy útiles en el diseño web actual debido a su </a:t>
            </a:r>
            <a:r>
              <a:rPr b="1" lang="es"/>
              <a:t>capacidad para escalar sin perder calidad.</a:t>
            </a:r>
            <a:r>
              <a:rPr lang="es"/>
              <a:t> </a:t>
            </a:r>
            <a:endParaRPr/>
          </a:p>
          <a:p>
            <a:pPr indent="-342900" lvl="0" marL="457200" rtl="0" algn="l">
              <a:lnSpc>
                <a:spcPct val="115000"/>
              </a:lnSpc>
              <a:spcBef>
                <a:spcPts val="0"/>
              </a:spcBef>
              <a:spcAft>
                <a:spcPts val="0"/>
              </a:spcAft>
              <a:buSzPts val="1800"/>
              <a:buChar char="●"/>
            </a:pPr>
            <a:r>
              <a:rPr lang="es"/>
              <a:t>Los gráficos vectoriales están compuestos por algoritmos y pueden ampliarse sin perder calidad.</a:t>
            </a:r>
            <a:endParaRPr/>
          </a:p>
          <a:p>
            <a:pPr indent="-342900" lvl="0" marL="457200" rtl="0" algn="l">
              <a:lnSpc>
                <a:spcPct val="115000"/>
              </a:lnSpc>
              <a:spcBef>
                <a:spcPts val="0"/>
              </a:spcBef>
              <a:spcAft>
                <a:spcPts val="0"/>
              </a:spcAft>
              <a:buSzPts val="1800"/>
              <a:buChar char="●"/>
            </a:pPr>
            <a:r>
              <a:rPr lang="es"/>
              <a:t>El formato más común para gráficos vectoriales en la web es </a:t>
            </a:r>
            <a:r>
              <a:rPr b="1" lang="es"/>
              <a:t>SVG</a:t>
            </a:r>
            <a:r>
              <a:rPr lang="es"/>
              <a:t> (Scalable Vector Graphics)</a:t>
            </a:r>
            <a:endParaRPr/>
          </a:p>
          <a:p>
            <a:pPr indent="-342900" lvl="0" marL="457200" rtl="0" algn="l">
              <a:lnSpc>
                <a:spcPct val="115000"/>
              </a:lnSpc>
              <a:spcBef>
                <a:spcPts val="0"/>
              </a:spcBef>
              <a:spcAft>
                <a:spcPts val="0"/>
              </a:spcAft>
              <a:buSzPts val="1800"/>
              <a:buChar char="●"/>
            </a:pPr>
            <a:r>
              <a:rPr lang="es"/>
              <a:t>Los gráficos vectoriales también tienen </a:t>
            </a:r>
            <a:r>
              <a:rPr b="1" lang="es"/>
              <a:t>tamaños de archivo pequeños,</a:t>
            </a:r>
            <a:r>
              <a:rPr lang="es"/>
              <a:t> lo que los hace ideales para su uso en la web, donde la </a:t>
            </a:r>
            <a:r>
              <a:rPr b="1" lang="es"/>
              <a:t>velocidad de carga</a:t>
            </a:r>
            <a:r>
              <a:rPr lang="es"/>
              <a:t> es importante.</a:t>
            </a:r>
            <a:endParaRPr/>
          </a:p>
        </p:txBody>
      </p:sp>
      <p:pic>
        <p:nvPicPr>
          <p:cNvPr descr="Gráficos vectoriales escalables - Wikipedia, la enciclopedia libre" id="97" name="Google Shape;97;p8"/>
          <p:cNvPicPr preferRelativeResize="0"/>
          <p:nvPr/>
        </p:nvPicPr>
        <p:blipFill rotWithShape="1">
          <a:blip r:embed="rId3">
            <a:alphaModFix/>
          </a:blip>
          <a:srcRect b="0" l="0" r="0" t="0"/>
          <a:stretch/>
        </p:blipFill>
        <p:spPr>
          <a:xfrm>
            <a:off x="6534440" y="-29200"/>
            <a:ext cx="2374684" cy="1521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1.1. El diseño web en la actualidad</a:t>
            </a:r>
            <a:endParaRPr/>
          </a:p>
          <a:p>
            <a:pPr indent="0" lvl="0" marL="0" rtl="0" algn="l">
              <a:lnSpc>
                <a:spcPct val="100000"/>
              </a:lnSpc>
              <a:spcBef>
                <a:spcPts val="0"/>
              </a:spcBef>
              <a:spcAft>
                <a:spcPts val="0"/>
              </a:spcAft>
              <a:buSzPct val="111111"/>
              <a:buNone/>
            </a:pPr>
            <a:r>
              <a:rPr lang="es"/>
              <a:t>1.1.3. Scrolling design</a:t>
            </a:r>
            <a:endParaRPr/>
          </a:p>
        </p:txBody>
      </p:sp>
      <p:sp>
        <p:nvSpPr>
          <p:cNvPr id="103" name="Google Shape;103;p9"/>
          <p:cNvSpPr txBox="1"/>
          <p:nvPr>
            <p:ph idx="1" type="body"/>
          </p:nvPr>
        </p:nvSpPr>
        <p:spPr>
          <a:xfrm>
            <a:off x="311700" y="1521150"/>
            <a:ext cx="8520600" cy="3047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Dentro del scrolling design, hay dos tendencias populares: el long/infinite scrolling y el efecto parallax.</a:t>
            </a:r>
            <a:br>
              <a:rPr lang="es"/>
            </a:br>
            <a:endParaRPr/>
          </a:p>
          <a:p>
            <a:pPr indent="-342900" lvl="0" marL="457200" rtl="0" algn="l">
              <a:lnSpc>
                <a:spcPct val="115000"/>
              </a:lnSpc>
              <a:spcBef>
                <a:spcPts val="0"/>
              </a:spcBef>
              <a:spcAft>
                <a:spcPts val="0"/>
              </a:spcAft>
              <a:buSzPts val="1800"/>
              <a:buChar char="●"/>
            </a:pPr>
            <a:r>
              <a:rPr lang="es"/>
              <a:t>El </a:t>
            </a:r>
            <a:r>
              <a:rPr b="1" lang="es"/>
              <a:t>long/infinite scrolling</a:t>
            </a:r>
            <a:r>
              <a:rPr lang="es"/>
              <a:t> se refiere a la técnica de cargar contenido continuamente a medida que el usuario se desplaza hacia abajo en la página</a:t>
            </a:r>
            <a:br>
              <a:rPr lang="es"/>
            </a:br>
            <a:endParaRPr/>
          </a:p>
          <a:p>
            <a:pPr indent="-342900" lvl="0" marL="457200" rtl="0" algn="l">
              <a:lnSpc>
                <a:spcPct val="115000"/>
              </a:lnSpc>
              <a:spcBef>
                <a:spcPts val="0"/>
              </a:spcBef>
              <a:spcAft>
                <a:spcPts val="0"/>
              </a:spcAft>
              <a:buSzPts val="1800"/>
              <a:buChar char="●"/>
            </a:pPr>
            <a:r>
              <a:rPr lang="es"/>
              <a:t>El </a:t>
            </a:r>
            <a:r>
              <a:rPr b="1" lang="es"/>
              <a:t>efecto parallax</a:t>
            </a:r>
            <a:r>
              <a:rPr lang="es"/>
              <a:t>, por otro lado, se refiere a la técnica de hacer que diferentes elementos de la página se muevan a diferentes velocidades al desplazarse, creando un efecto de profundidad y movimiento.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1.1. El diseño web en la actualidad</a:t>
            </a:r>
            <a:endParaRPr/>
          </a:p>
          <a:p>
            <a:pPr indent="0" lvl="0" marL="0" rtl="0" algn="l">
              <a:lnSpc>
                <a:spcPct val="100000"/>
              </a:lnSpc>
              <a:spcBef>
                <a:spcPts val="0"/>
              </a:spcBef>
              <a:spcAft>
                <a:spcPts val="0"/>
              </a:spcAft>
              <a:buSzPct val="111111"/>
              <a:buNone/>
            </a:pPr>
            <a:r>
              <a:rPr lang="es"/>
              <a:t>1.1.4. Realidad aumentada y virtual</a:t>
            </a:r>
            <a:endParaRPr/>
          </a:p>
        </p:txBody>
      </p:sp>
      <p:sp>
        <p:nvSpPr>
          <p:cNvPr id="109" name="Google Shape;109;p10"/>
          <p:cNvSpPr txBox="1"/>
          <p:nvPr>
            <p:ph idx="1" type="body"/>
          </p:nvPr>
        </p:nvSpPr>
        <p:spPr>
          <a:xfrm>
            <a:off x="311700" y="1521150"/>
            <a:ext cx="8520600" cy="3047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La realidad aumentada y virtual con WebXR es una tendencia en el diseño web que permite a los usuarios experimentar </a:t>
            </a:r>
            <a:r>
              <a:rPr b="1" lang="es"/>
              <a:t>contenido inmersivo directamente en el navegador, sin necesidad de descargar aplicaciones específicas</a:t>
            </a:r>
            <a:br>
              <a:rPr b="1" lang="es"/>
            </a:br>
            <a:endParaRPr b="1"/>
          </a:p>
          <a:p>
            <a:pPr indent="-342900" lvl="0" marL="457200" rtl="0" algn="l">
              <a:lnSpc>
                <a:spcPct val="115000"/>
              </a:lnSpc>
              <a:spcBef>
                <a:spcPts val="0"/>
              </a:spcBef>
              <a:spcAft>
                <a:spcPts val="0"/>
              </a:spcAft>
              <a:buSzPts val="1800"/>
              <a:buChar char="●"/>
            </a:pPr>
            <a:r>
              <a:rPr lang="es"/>
              <a:t>WebXR es una API que permite a los desarrolladores crear experiencias de realidad aumentada y virtual en la web.</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